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tags/tag1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1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15.xml" ContentType="application/vnd.openxmlformats-officedocument.theme+xml"/>
  <Override PartName="/ppt/tags/tag2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6.xml" ContentType="application/vnd.openxmlformats-officedocument.theme+xml"/>
  <Override PartName="/ppt/tags/tag3.xml" ContentType="application/vnd.openxmlformats-officedocument.presentationml.tags+xml"/>
  <Override PartName="/ppt/slideLayouts/slideLayout21.xml" ContentType="application/vnd.openxmlformats-officedocument.presentationml.slideLayout+xml"/>
  <Override PartName="/ppt/theme/theme17.xml" ContentType="application/vnd.openxmlformats-officedocument.theme+xml"/>
  <Override PartName="/ppt/tags/tag4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74" r:id="rId1"/>
    <p:sldMasterId id="2147483676" r:id="rId2"/>
    <p:sldMasterId id="2147483678" r:id="rId3"/>
    <p:sldMasterId id="2147483680" r:id="rId4"/>
    <p:sldMasterId id="2147483682" r:id="rId5"/>
    <p:sldMasterId id="2147483684" r:id="rId6"/>
    <p:sldMasterId id="2147483686" r:id="rId7"/>
    <p:sldMasterId id="2147483688" r:id="rId8"/>
    <p:sldMasterId id="2147483690" r:id="rId9"/>
    <p:sldMasterId id="2147483692" r:id="rId10"/>
    <p:sldMasterId id="2147483694" r:id="rId11"/>
    <p:sldMasterId id="2147483696" r:id="rId12"/>
    <p:sldMasterId id="2147483698" r:id="rId13"/>
    <p:sldMasterId id="2147483700" r:id="rId14"/>
    <p:sldMasterId id="2147483703" r:id="rId15"/>
    <p:sldMasterId id="2147483707" r:id="rId16"/>
    <p:sldMasterId id="2147483710" r:id="rId17"/>
    <p:sldMasterId id="2147483712" r:id="rId18"/>
  </p:sldMasterIdLst>
  <p:notesMasterIdLst>
    <p:notesMasterId r:id="rId74"/>
  </p:notesMasterIdLst>
  <p:handoutMasterIdLst>
    <p:handoutMasterId r:id="rId75"/>
  </p:handoutMasterIdLst>
  <p:sldIdLst>
    <p:sldId id="398" r:id="rId19"/>
    <p:sldId id="334" r:id="rId20"/>
    <p:sldId id="335" r:id="rId21"/>
    <p:sldId id="336" r:id="rId22"/>
    <p:sldId id="397" r:id="rId23"/>
    <p:sldId id="338" r:id="rId24"/>
    <p:sldId id="339" r:id="rId25"/>
    <p:sldId id="368" r:id="rId26"/>
    <p:sldId id="269" r:id="rId27"/>
    <p:sldId id="508" r:id="rId28"/>
    <p:sldId id="544" r:id="rId29"/>
    <p:sldId id="260" r:id="rId30"/>
    <p:sldId id="516" r:id="rId31"/>
    <p:sldId id="369" r:id="rId32"/>
    <p:sldId id="514" r:id="rId33"/>
    <p:sldId id="517" r:id="rId34"/>
    <p:sldId id="520" r:id="rId35"/>
    <p:sldId id="521" r:id="rId36"/>
    <p:sldId id="522" r:id="rId37"/>
    <p:sldId id="523" r:id="rId38"/>
    <p:sldId id="524" r:id="rId39"/>
    <p:sldId id="525" r:id="rId40"/>
    <p:sldId id="513" r:id="rId41"/>
    <p:sldId id="529" r:id="rId42"/>
    <p:sldId id="528" r:id="rId43"/>
    <p:sldId id="534" r:id="rId44"/>
    <p:sldId id="536" r:id="rId45"/>
    <p:sldId id="535" r:id="rId46"/>
    <p:sldId id="540" r:id="rId47"/>
    <p:sldId id="539" r:id="rId48"/>
    <p:sldId id="533" r:id="rId49"/>
    <p:sldId id="542" r:id="rId50"/>
    <p:sldId id="541" r:id="rId51"/>
    <p:sldId id="532" r:id="rId52"/>
    <p:sldId id="550" r:id="rId53"/>
    <p:sldId id="543" r:id="rId54"/>
    <p:sldId id="527" r:id="rId55"/>
    <p:sldId id="530" r:id="rId56"/>
    <p:sldId id="537" r:id="rId57"/>
    <p:sldId id="545" r:id="rId58"/>
    <p:sldId id="526" r:id="rId59"/>
    <p:sldId id="264" r:id="rId60"/>
    <p:sldId id="312" r:id="rId61"/>
    <p:sldId id="546" r:id="rId62"/>
    <p:sldId id="547" r:id="rId63"/>
    <p:sldId id="548" r:id="rId64"/>
    <p:sldId id="549" r:id="rId65"/>
    <p:sldId id="343" r:id="rId66"/>
    <p:sldId id="531" r:id="rId67"/>
    <p:sldId id="515" r:id="rId68"/>
    <p:sldId id="295" r:id="rId69"/>
    <p:sldId id="399" r:id="rId70"/>
    <p:sldId id="400" r:id="rId71"/>
    <p:sldId id="268" r:id="rId72"/>
    <p:sldId id="447" r:id="rId7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719"/>
    <a:srgbClr val="FFB303"/>
    <a:srgbClr val="FFD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8.xml"/><Relationship Id="rId21" Type="http://schemas.openxmlformats.org/officeDocument/2006/relationships/slide" Target="slides/slide3.xml"/><Relationship Id="rId42" Type="http://schemas.openxmlformats.org/officeDocument/2006/relationships/slide" Target="slides/slide24.xml"/><Relationship Id="rId47" Type="http://schemas.openxmlformats.org/officeDocument/2006/relationships/slide" Target="slides/slide29.xml"/><Relationship Id="rId63" Type="http://schemas.openxmlformats.org/officeDocument/2006/relationships/slide" Target="slides/slide45.xml"/><Relationship Id="rId68" Type="http://schemas.openxmlformats.org/officeDocument/2006/relationships/slide" Target="slides/slide50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6.xml"/><Relationship Id="rId32" Type="http://schemas.openxmlformats.org/officeDocument/2006/relationships/slide" Target="slides/slide14.xml"/><Relationship Id="rId37" Type="http://schemas.openxmlformats.org/officeDocument/2006/relationships/slide" Target="slides/slide19.xml"/><Relationship Id="rId40" Type="http://schemas.openxmlformats.org/officeDocument/2006/relationships/slide" Target="slides/slide22.xml"/><Relationship Id="rId45" Type="http://schemas.openxmlformats.org/officeDocument/2006/relationships/slide" Target="slides/slide27.xml"/><Relationship Id="rId53" Type="http://schemas.openxmlformats.org/officeDocument/2006/relationships/slide" Target="slides/slide35.xml"/><Relationship Id="rId58" Type="http://schemas.openxmlformats.org/officeDocument/2006/relationships/slide" Target="slides/slide40.xml"/><Relationship Id="rId66" Type="http://schemas.openxmlformats.org/officeDocument/2006/relationships/slide" Target="slides/slide48.xml"/><Relationship Id="rId74" Type="http://schemas.openxmlformats.org/officeDocument/2006/relationships/notesMaster" Target="notesMasters/notesMaster1.xml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3.xml"/><Relationship Id="rId19" Type="http://schemas.openxmlformats.org/officeDocument/2006/relationships/slide" Target="slides/slide1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4.xml"/><Relationship Id="rId27" Type="http://schemas.openxmlformats.org/officeDocument/2006/relationships/slide" Target="slides/slide9.xml"/><Relationship Id="rId30" Type="http://schemas.openxmlformats.org/officeDocument/2006/relationships/slide" Target="slides/slide12.xml"/><Relationship Id="rId35" Type="http://schemas.openxmlformats.org/officeDocument/2006/relationships/slide" Target="slides/slide17.xml"/><Relationship Id="rId43" Type="http://schemas.openxmlformats.org/officeDocument/2006/relationships/slide" Target="slides/slide25.xml"/><Relationship Id="rId48" Type="http://schemas.openxmlformats.org/officeDocument/2006/relationships/slide" Target="slides/slide30.xml"/><Relationship Id="rId56" Type="http://schemas.openxmlformats.org/officeDocument/2006/relationships/slide" Target="slides/slide38.xml"/><Relationship Id="rId64" Type="http://schemas.openxmlformats.org/officeDocument/2006/relationships/slide" Target="slides/slide46.xml"/><Relationship Id="rId69" Type="http://schemas.openxmlformats.org/officeDocument/2006/relationships/slide" Target="slides/slide51.xml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3.xml"/><Relationship Id="rId72" Type="http://schemas.openxmlformats.org/officeDocument/2006/relationships/slide" Target="slides/slide54.xml"/><Relationship Id="rId80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7.xml"/><Relationship Id="rId33" Type="http://schemas.openxmlformats.org/officeDocument/2006/relationships/slide" Target="slides/slide15.xml"/><Relationship Id="rId38" Type="http://schemas.openxmlformats.org/officeDocument/2006/relationships/slide" Target="slides/slide20.xml"/><Relationship Id="rId46" Type="http://schemas.openxmlformats.org/officeDocument/2006/relationships/slide" Target="slides/slide28.xml"/><Relationship Id="rId59" Type="http://schemas.openxmlformats.org/officeDocument/2006/relationships/slide" Target="slides/slide41.xml"/><Relationship Id="rId67" Type="http://schemas.openxmlformats.org/officeDocument/2006/relationships/slide" Target="slides/slide49.xml"/><Relationship Id="rId20" Type="http://schemas.openxmlformats.org/officeDocument/2006/relationships/slide" Target="slides/slide2.xml"/><Relationship Id="rId41" Type="http://schemas.openxmlformats.org/officeDocument/2006/relationships/slide" Target="slides/slide23.xml"/><Relationship Id="rId54" Type="http://schemas.openxmlformats.org/officeDocument/2006/relationships/slide" Target="slides/slide36.xml"/><Relationship Id="rId62" Type="http://schemas.openxmlformats.org/officeDocument/2006/relationships/slide" Target="slides/slide44.xml"/><Relationship Id="rId70" Type="http://schemas.openxmlformats.org/officeDocument/2006/relationships/slide" Target="slides/slide52.xml"/><Relationship Id="rId75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5.xml"/><Relationship Id="rId28" Type="http://schemas.openxmlformats.org/officeDocument/2006/relationships/slide" Target="slides/slide10.xml"/><Relationship Id="rId36" Type="http://schemas.openxmlformats.org/officeDocument/2006/relationships/slide" Target="slides/slide18.xml"/><Relationship Id="rId49" Type="http://schemas.openxmlformats.org/officeDocument/2006/relationships/slide" Target="slides/slide31.xml"/><Relationship Id="rId57" Type="http://schemas.openxmlformats.org/officeDocument/2006/relationships/slide" Target="slides/slide39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3.xml"/><Relationship Id="rId44" Type="http://schemas.openxmlformats.org/officeDocument/2006/relationships/slide" Target="slides/slide26.xml"/><Relationship Id="rId52" Type="http://schemas.openxmlformats.org/officeDocument/2006/relationships/slide" Target="slides/slide34.xml"/><Relationship Id="rId60" Type="http://schemas.openxmlformats.org/officeDocument/2006/relationships/slide" Target="slides/slide42.xml"/><Relationship Id="rId65" Type="http://schemas.openxmlformats.org/officeDocument/2006/relationships/slide" Target="slides/slide47.xml"/><Relationship Id="rId73" Type="http://schemas.openxmlformats.org/officeDocument/2006/relationships/slide" Target="slides/slide55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21.xml"/><Relationship Id="rId34" Type="http://schemas.openxmlformats.org/officeDocument/2006/relationships/slide" Target="slides/slide16.xml"/><Relationship Id="rId50" Type="http://schemas.openxmlformats.org/officeDocument/2006/relationships/slide" Target="slides/slide32.xml"/><Relationship Id="rId55" Type="http://schemas.openxmlformats.org/officeDocument/2006/relationships/slide" Target="slides/slide37.xml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3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1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lbert Kong" userId="5f759f385732b058" providerId="LiveId" clId="{7A70F16D-E4D1-42B8-B99D-DB1AD7D579B2}"/>
    <pc:docChg chg="custSel addSld modSld">
      <pc:chgData name="Hilbert Kong" userId="5f759f385732b058" providerId="LiveId" clId="{7A70F16D-E4D1-42B8-B99D-DB1AD7D579B2}" dt="2024-03-15T21:52:51.820" v="7"/>
      <pc:docMkLst>
        <pc:docMk/>
      </pc:docMkLst>
      <pc:sldChg chg="addSp delSp modSp add mod delAnim modAnim">
        <pc:chgData name="Hilbert Kong" userId="5f759f385732b058" providerId="LiveId" clId="{7A70F16D-E4D1-42B8-B99D-DB1AD7D579B2}" dt="2024-03-15T21:52:51.820" v="7"/>
        <pc:sldMkLst>
          <pc:docMk/>
          <pc:sldMk cId="1322758603" sldId="550"/>
        </pc:sldMkLst>
        <pc:spChg chg="del">
          <ac:chgData name="Hilbert Kong" userId="5f759f385732b058" providerId="LiveId" clId="{7A70F16D-E4D1-42B8-B99D-DB1AD7D579B2}" dt="2024-03-15T21:52:40.882" v="2" actId="478"/>
          <ac:spMkLst>
            <pc:docMk/>
            <pc:sldMk cId="1322758603" sldId="550"/>
            <ac:spMk id="2" creationId="{ABA561F0-FACC-672D-278E-5787D73D0C6D}"/>
          </ac:spMkLst>
        </pc:spChg>
        <pc:spChg chg="del">
          <ac:chgData name="Hilbert Kong" userId="5f759f385732b058" providerId="LiveId" clId="{7A70F16D-E4D1-42B8-B99D-DB1AD7D579B2}" dt="2024-03-15T21:52:42.210" v="3" actId="478"/>
          <ac:spMkLst>
            <pc:docMk/>
            <pc:sldMk cId="1322758603" sldId="550"/>
            <ac:spMk id="3" creationId="{59F2C04C-6ED4-AF60-91C6-31B33618B46A}"/>
          </ac:spMkLst>
        </pc:spChg>
        <pc:spChg chg="del">
          <ac:chgData name="Hilbert Kong" userId="5f759f385732b058" providerId="LiveId" clId="{7A70F16D-E4D1-42B8-B99D-DB1AD7D579B2}" dt="2024-03-15T21:52:43.179" v="4" actId="478"/>
          <ac:spMkLst>
            <pc:docMk/>
            <pc:sldMk cId="1322758603" sldId="550"/>
            <ac:spMk id="4" creationId="{83A98C9C-4723-8C40-2821-B8C5849067E0}"/>
          </ac:spMkLst>
        </pc:spChg>
        <pc:spChg chg="del">
          <ac:chgData name="Hilbert Kong" userId="5f759f385732b058" providerId="LiveId" clId="{7A70F16D-E4D1-42B8-B99D-DB1AD7D579B2}" dt="2024-03-15T21:52:45.492" v="6" actId="478"/>
          <ac:spMkLst>
            <pc:docMk/>
            <pc:sldMk cId="1322758603" sldId="550"/>
            <ac:spMk id="5" creationId="{8D2220CB-685F-8447-B45D-4AD2CDAEA6C3}"/>
          </ac:spMkLst>
        </pc:spChg>
        <pc:spChg chg="del">
          <ac:chgData name="Hilbert Kong" userId="5f759f385732b058" providerId="LiveId" clId="{7A70F16D-E4D1-42B8-B99D-DB1AD7D579B2}" dt="2024-03-15T21:52:44.382" v="5" actId="478"/>
          <ac:spMkLst>
            <pc:docMk/>
            <pc:sldMk cId="1322758603" sldId="550"/>
            <ac:spMk id="6" creationId="{9E25237D-5089-4441-4993-ED400DF914D1}"/>
          </ac:spMkLst>
        </pc:spChg>
        <pc:spChg chg="add mod">
          <ac:chgData name="Hilbert Kong" userId="5f759f385732b058" providerId="LiveId" clId="{7A70F16D-E4D1-42B8-B99D-DB1AD7D579B2}" dt="2024-03-15T21:52:51.820" v="7"/>
          <ac:spMkLst>
            <pc:docMk/>
            <pc:sldMk cId="1322758603" sldId="550"/>
            <ac:spMk id="7" creationId="{E0549C04-8836-3F78-0F01-75F869E1624D}"/>
          </ac:spMkLst>
        </pc:spChg>
        <pc:spChg chg="del">
          <ac:chgData name="Hilbert Kong" userId="5f759f385732b058" providerId="LiveId" clId="{7A70F16D-E4D1-42B8-B99D-DB1AD7D579B2}" dt="2024-03-15T21:52:36.069" v="1" actId="478"/>
          <ac:spMkLst>
            <pc:docMk/>
            <pc:sldMk cId="1322758603" sldId="550"/>
            <ac:spMk id="9" creationId="{C0084DB1-9C3C-9637-7FD7-789C9CA0AA16}"/>
          </ac:spMkLst>
        </pc:spChg>
        <pc:spChg chg="add mod">
          <ac:chgData name="Hilbert Kong" userId="5f759f385732b058" providerId="LiveId" clId="{7A70F16D-E4D1-42B8-B99D-DB1AD7D579B2}" dt="2024-03-15T21:52:51.820" v="7"/>
          <ac:spMkLst>
            <pc:docMk/>
            <pc:sldMk cId="1322758603" sldId="550"/>
            <ac:spMk id="10" creationId="{E3843571-3DF0-BDC3-8A3F-10E915CA3460}"/>
          </ac:spMkLst>
        </pc:spChg>
        <pc:spChg chg="add mod">
          <ac:chgData name="Hilbert Kong" userId="5f759f385732b058" providerId="LiveId" clId="{7A70F16D-E4D1-42B8-B99D-DB1AD7D579B2}" dt="2024-03-15T21:52:51.820" v="7"/>
          <ac:spMkLst>
            <pc:docMk/>
            <pc:sldMk cId="1322758603" sldId="550"/>
            <ac:spMk id="11" creationId="{7548698F-8B95-487E-D928-C242E96AEB0B}"/>
          </ac:spMkLst>
        </pc:spChg>
        <pc:spChg chg="add mod">
          <ac:chgData name="Hilbert Kong" userId="5f759f385732b058" providerId="LiveId" clId="{7A70F16D-E4D1-42B8-B99D-DB1AD7D579B2}" dt="2024-03-15T21:52:51.820" v="7"/>
          <ac:spMkLst>
            <pc:docMk/>
            <pc:sldMk cId="1322758603" sldId="550"/>
            <ac:spMk id="12" creationId="{B010E794-B078-AC39-A635-FF485696A5A1}"/>
          </ac:spMkLst>
        </pc:spChg>
        <pc:spChg chg="del">
          <ac:chgData name="Hilbert Kong" userId="5f759f385732b058" providerId="LiveId" clId="{7A70F16D-E4D1-42B8-B99D-DB1AD7D579B2}" dt="2024-03-15T21:52:36.069" v="1" actId="478"/>
          <ac:spMkLst>
            <pc:docMk/>
            <pc:sldMk cId="1322758603" sldId="550"/>
            <ac:spMk id="13" creationId="{0DFA779D-2AF7-5D8D-03D3-0A9A9C5A4080}"/>
          </ac:spMkLst>
        </pc:spChg>
        <pc:spChg chg="add mod">
          <ac:chgData name="Hilbert Kong" userId="5f759f385732b058" providerId="LiveId" clId="{7A70F16D-E4D1-42B8-B99D-DB1AD7D579B2}" dt="2024-03-15T21:52:51.820" v="7"/>
          <ac:spMkLst>
            <pc:docMk/>
            <pc:sldMk cId="1322758603" sldId="550"/>
            <ac:spMk id="15" creationId="{10BDC380-18EA-298E-DA09-86377F0B1F16}"/>
          </ac:spMkLst>
        </pc:spChg>
        <pc:spChg chg="add mod">
          <ac:chgData name="Hilbert Kong" userId="5f759f385732b058" providerId="LiveId" clId="{7A70F16D-E4D1-42B8-B99D-DB1AD7D579B2}" dt="2024-03-15T21:52:51.820" v="7"/>
          <ac:spMkLst>
            <pc:docMk/>
            <pc:sldMk cId="1322758603" sldId="550"/>
            <ac:spMk id="16" creationId="{5D3776FF-8D65-8901-4DDB-99C86AA8018A}"/>
          </ac:spMkLst>
        </pc:spChg>
        <pc:spChg chg="add mod">
          <ac:chgData name="Hilbert Kong" userId="5f759f385732b058" providerId="LiveId" clId="{7A70F16D-E4D1-42B8-B99D-DB1AD7D579B2}" dt="2024-03-15T21:52:51.820" v="7"/>
          <ac:spMkLst>
            <pc:docMk/>
            <pc:sldMk cId="1322758603" sldId="550"/>
            <ac:spMk id="17" creationId="{00994F33-B77A-F1BC-A8D5-05346E89BC63}"/>
          </ac:spMkLst>
        </pc:spChg>
        <pc:picChg chg="del">
          <ac:chgData name="Hilbert Kong" userId="5f759f385732b058" providerId="LiveId" clId="{7A70F16D-E4D1-42B8-B99D-DB1AD7D579B2}" dt="2024-03-15T21:52:36.069" v="1" actId="478"/>
          <ac:picMkLst>
            <pc:docMk/>
            <pc:sldMk cId="1322758603" sldId="550"/>
            <ac:picMk id="8" creationId="{4D99E10B-2875-803F-FE7C-AB366039FBD3}"/>
          </ac:picMkLst>
        </pc:picChg>
        <pc:picChg chg="del">
          <ac:chgData name="Hilbert Kong" userId="5f759f385732b058" providerId="LiveId" clId="{7A70F16D-E4D1-42B8-B99D-DB1AD7D579B2}" dt="2024-03-15T21:52:36.069" v="1" actId="478"/>
          <ac:picMkLst>
            <pc:docMk/>
            <pc:sldMk cId="1322758603" sldId="550"/>
            <ac:picMk id="14" creationId="{CD86D193-63FE-E12E-6862-257CE441CBED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14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2438400" rtl="0" eaLnBrk="1" fontAlgn="auto" latinLnBrk="0" hangingPunct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D0DACE-38E0-42D2-9336-2B707D34BC6D}" type="slidenum">
              <a:rPr kumimoji="0" lang="zh-CN" altLang="en-US" sz="48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 Neue"/>
                <a:cs typeface="Helvetica Neue"/>
                <a:sym typeface="Helvetica Neue" panose="02000503000000020004"/>
              </a:rPr>
              <a:pPr marL="0" marR="0" lvl="0" indent="0" algn="l" defTabSz="2438400" rtl="0" eaLnBrk="1" fontAlgn="auto" latinLnBrk="0" hangingPunct="0">
                <a:lnSpc>
                  <a:spcPct val="90000"/>
                </a:lnSpc>
                <a:spcBef>
                  <a:spcPts val="45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zh-CN" altLang="en-US" sz="4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Neue"/>
              <a:cs typeface="Helvetica Neue"/>
              <a:sym typeface="Helvetica Neue" panose="02000503000000020004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07CBC41D-F940-9D31-C67E-065F5D0BBBEC}"/>
              </a:ext>
            </a:extLst>
          </p:cNvPr>
          <p:cNvSpPr/>
          <p:nvPr userDrawn="1"/>
        </p:nvSpPr>
        <p:spPr>
          <a:xfrm>
            <a:off x="1150373" y="4933336"/>
            <a:ext cx="3591233" cy="92914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227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89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6464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711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3248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0346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52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382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18592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674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4869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4814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9081792"/>
      </p:ext>
    </p:extLst>
  </p:cSld>
  <p:clrMapOvr>
    <a:masterClrMapping/>
  </p:clrMapOvr>
  <p:transition spd="slow">
    <p:push dir="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6000750" y="6540500"/>
            <a:ext cx="184253" cy="1873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t>‹#›</a:t>
            </a:fld>
            <a:endParaRPr/>
          </a:p>
        </p:txBody>
      </p:sp>
      <p:sp>
        <p:nvSpPr>
          <p:cNvPr id="154" name="圆角矩形"/>
          <p:cNvSpPr/>
          <p:nvPr userDrawn="1"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220012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5753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702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755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7559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145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1598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67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gradFill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</a:p>
        </p:txBody>
      </p:sp>
    </p:spTree>
    <p:extLst>
      <p:ext uri="{BB962C8B-B14F-4D97-AF65-F5344CB8AC3E}">
        <p14:creationId xmlns:p14="http://schemas.microsoft.com/office/powerpoint/2010/main" val="3222182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97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16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668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703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2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450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2024/3/16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0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43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1583310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emf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theme" Target="../theme/theme14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jpeg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jpeg"/><Relationship Id="rId5" Type="http://schemas.openxmlformats.org/officeDocument/2006/relationships/tags" Target="../tags/tag2.xml"/><Relationship Id="rId4" Type="http://schemas.openxmlformats.org/officeDocument/2006/relationships/theme" Target="../theme/theme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theme" Target="../theme/theme16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17.jpeg"/><Relationship Id="rId4" Type="http://schemas.openxmlformats.org/officeDocument/2006/relationships/tags" Target="../tags/tag3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8.jpeg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19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18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 userDrawn="1"/>
        </p:nvSpPr>
        <p:spPr>
          <a:xfrm>
            <a:off x="593090" y="5369560"/>
            <a:ext cx="2171700" cy="724535"/>
          </a:xfrm>
          <a:prstGeom prst="roundRect">
            <a:avLst/>
          </a:prstGeom>
          <a:solidFill>
            <a:srgbClr val="FED71C"/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67582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5888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58445" y="229870"/>
            <a:ext cx="1887900" cy="208800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170815" y="538480"/>
            <a:ext cx="2997835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500">
                <a:solidFill>
                  <a:schemeClr val="bg1"/>
                </a:solidFill>
                <a:latin typeface="Arial Regular" panose="020B0604020202020204" charset="0"/>
                <a:ea typeface="Heiti SC Medium" panose="02000000000000000000" charset="-122"/>
                <a:cs typeface="Arial Regular" panose="020B0604020202020204" charset="0"/>
              </a:rPr>
              <a:t>全球累计服务用户超十万</a:t>
            </a:r>
          </a:p>
        </p:txBody>
      </p:sp>
    </p:spTree>
    <p:extLst>
      <p:ext uri="{BB962C8B-B14F-4D97-AF65-F5344CB8AC3E}">
        <p14:creationId xmlns:p14="http://schemas.microsoft.com/office/powerpoint/2010/main" val="308143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6370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0800000">
            <a:off x="9674709" y="4369900"/>
            <a:ext cx="2561106" cy="2514826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43C1375-3396-504C-8319-7300079D4CFB}"/>
              </a:ext>
            </a:extLst>
          </p:cNvPr>
          <p:cNvSpPr/>
          <p:nvPr userDrawn="1"/>
        </p:nvSpPr>
        <p:spPr>
          <a:xfrm>
            <a:off x="1496962" y="1637071"/>
            <a:ext cx="2905432" cy="38567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Tutor</a:t>
            </a:r>
            <a:r>
              <a:rPr lang="zh-CN" altLang="en-US" dirty="0"/>
              <a:t>照片</a:t>
            </a:r>
          </a:p>
        </p:txBody>
      </p:sp>
    </p:spTree>
    <p:extLst>
      <p:ext uri="{BB962C8B-B14F-4D97-AF65-F5344CB8AC3E}">
        <p14:creationId xmlns:p14="http://schemas.microsoft.com/office/powerpoint/2010/main" val="3087310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接连接符 10"/>
          <p:cNvCxnSpPr/>
          <p:nvPr userDrawn="1"/>
        </p:nvCxnSpPr>
        <p:spPr>
          <a:xfrm flipH="1">
            <a:off x="662305" y="2614295"/>
            <a:ext cx="1208405" cy="13335"/>
          </a:xfrm>
          <a:prstGeom prst="line">
            <a:avLst/>
          </a:prstGeom>
          <a:ln w="381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927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42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1843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892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>
            <a:extLst>
              <a:ext uri="{FF2B5EF4-FFF2-40B4-BE49-F238E27FC236}">
                <a16:creationId xmlns:a16="http://schemas.microsoft.com/office/drawing/2014/main" id="{16DBAD49-D8E5-D9BF-ADA4-2A0FA5FA3C9A}"/>
              </a:ext>
            </a:extLst>
          </p:cNvPr>
          <p:cNvSpPr/>
          <p:nvPr userDrawn="1"/>
        </p:nvSpPr>
        <p:spPr>
          <a:xfrm>
            <a:off x="7396316" y="125363"/>
            <a:ext cx="2632587" cy="619432"/>
          </a:xfrm>
          <a:prstGeom prst="roundRect">
            <a:avLst>
              <a:gd name="adj" fmla="val 27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重要程度：</a:t>
            </a:r>
            <a:endParaRPr lang="en-US" altLang="zh-CN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难易程度：</a:t>
            </a:r>
          </a:p>
        </p:txBody>
      </p:sp>
    </p:spTree>
    <p:extLst>
      <p:ext uri="{BB962C8B-B14F-4D97-AF65-F5344CB8AC3E}">
        <p14:creationId xmlns:p14="http://schemas.microsoft.com/office/powerpoint/2010/main" val="318066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2915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314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课程ppt模版-for tutor.005.jpeg" descr="课程ppt模版-for tutor.005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9" name="Tutor照片"/>
          <p:cNvSpPr/>
          <p:nvPr userDrawn="1"/>
        </p:nvSpPr>
        <p:spPr>
          <a:xfrm>
            <a:off x="1451727" y="1556883"/>
            <a:ext cx="2890278" cy="3973095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25400" tIns="25400" rIns="25400" bIns="254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929292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r>
              <a:rPr sz="1600"/>
              <a:t>Tutor照片</a:t>
            </a:r>
          </a:p>
        </p:txBody>
      </p:sp>
    </p:spTree>
    <p:custDataLst>
      <p:tags r:id="rId3"/>
    </p:custDataLst>
    <p:extLst>
      <p:ext uri="{BB962C8B-B14F-4D97-AF65-F5344CB8AC3E}">
        <p14:creationId xmlns:p14="http://schemas.microsoft.com/office/powerpoint/2010/main" val="10141895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ransition spd="slow">
    <p:push dir="u"/>
  </p:transition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课程ppt模版-for tutor.001.jpeg" descr="课程ppt模版-for tutor.001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319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</p:sldLayoutIdLst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  <p:txStyles>
    <p:titleStyle>
      <a:lvl1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l" defTabSz="12192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defRPr sz="4250" b="1" i="0" u="none" strike="noStrike" cap="none" spc="-85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titleStyle>
    <p:bodyStyle>
      <a:lvl1pPr marL="304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609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914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1219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15240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18288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21336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24384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2743200" marR="0" indent="-304800" algn="l" defTabSz="1219200" rtl="0" latinLnBrk="0">
        <a:lnSpc>
          <a:spcPct val="90000"/>
        </a:lnSpc>
        <a:spcBef>
          <a:spcPts val="2250"/>
        </a:spcBef>
        <a:spcAft>
          <a:spcPts val="0"/>
        </a:spcAft>
        <a:buClrTx/>
        <a:buSzPct val="123000"/>
        <a:buFontTx/>
        <a:buChar char="•"/>
        <a:defRPr sz="2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bodyStyle>
    <p:otherStyle>
      <a:lvl1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1pPr>
      <a:lvl2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2pPr>
      <a:lvl3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3pPr>
      <a:lvl4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4pPr>
      <a:lvl5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5pPr>
      <a:lvl6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6pPr>
      <a:lvl7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7pPr>
      <a:lvl8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8pPr>
      <a:lvl9pPr marL="0" marR="0" indent="0" algn="ctr" defTabSz="2921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9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 panose="02000503000000020004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5"/>
    </p:custDataLst>
    <p:extLst>
      <p:ext uri="{BB962C8B-B14F-4D97-AF65-F5344CB8AC3E}">
        <p14:creationId xmlns:p14="http://schemas.microsoft.com/office/powerpoint/2010/main" val="243646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</p:sldLayoutIdLst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课程ppt模版-for tutor.010.jpeg" descr="课程ppt模版-for tutor.010.jpe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4"/>
    </p:custDataLst>
    <p:extLst>
      <p:ext uri="{BB962C8B-B14F-4D97-AF65-F5344CB8AC3E}">
        <p14:creationId xmlns:p14="http://schemas.microsoft.com/office/powerpoint/2010/main" val="131649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</p:sldLayoutIdLst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课程ppt模版-for tutor.009.jpeg" descr="课程ppt模版-for tutor.009.jpe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24130" y="0"/>
            <a:ext cx="12192000" cy="6858000"/>
          </a:xfrm>
          <a:prstGeom prst="rect">
            <a:avLst/>
          </a:prstGeom>
          <a:ln w="12700">
            <a:miter lim="400000"/>
            <a:headEnd/>
            <a:tailEnd/>
          </a:ln>
        </p:spPr>
      </p:pic>
    </p:spTree>
    <p:custDataLst>
      <p:tags r:id="rId3"/>
    </p:custDataLst>
    <p:extLst>
      <p:ext uri="{BB962C8B-B14F-4D97-AF65-F5344CB8AC3E}">
        <p14:creationId xmlns:p14="http://schemas.microsoft.com/office/powerpoint/2010/main" val="2691553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ct val="1000"/>
        </a:spcBef>
        <a:spcAft>
          <a:spcPts val="500"/>
        </a:spcAft>
        <a:buFont typeface="Arial" panose="020B0604020202020204" pitchFamily="34" charset="0"/>
        <a:buChar char="●"/>
        <a:defRPr sz="18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300"/>
        </a:spcAft>
        <a:buFont typeface="Arial" panose="020B0604020202020204" pitchFamily="34" charset="0"/>
        <a:buChar char="●"/>
        <a:defRPr sz="16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Wingdings" panose="05000000000000000000" charset="0"/>
        <a:buChar char="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ct val="1000"/>
        </a:spcBef>
        <a:spcAft>
          <a:spcPts val="150"/>
        </a:spcAft>
        <a:buFont typeface="Arial" panose="020B0604020202020204" pitchFamily="34" charset="0"/>
        <a:buChar char="•"/>
        <a:defRPr sz="1400" u="none" strike="noStrike" kern="1200" cap="none" spc="75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2024/3/16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72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</p:sldLayoutIdLst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40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20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1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s://docs.python.org/3.11/library/index.html" TargetMode="Externa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9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9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9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hyperlink" Target="https://docs.python.org/3.10/library/string.html#formatstrings" TargetMode="Externa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9.xml"/><Relationship Id="rId6" Type="http://schemas.openxmlformats.org/officeDocument/2006/relationships/hyperlink" Target="https://docs.python.org/3.10/library/stdtypes.html#str.format" TargetMode="External"/><Relationship Id="rId5" Type="http://schemas.openxmlformats.org/officeDocument/2006/relationships/image" Target="../media/image31.png"/><Relationship Id="rId4" Type="http://schemas.openxmlformats.org/officeDocument/2006/relationships/image" Target="../media/image54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9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9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8.tmp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5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圆角矩形"/>
          <p:cNvSpPr/>
          <p:nvPr/>
        </p:nvSpPr>
        <p:spPr>
          <a:xfrm>
            <a:off x="1141663" y="5166956"/>
            <a:ext cx="3385415" cy="6807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 hangingPunct="0">
              <a:defRPr sz="3200">
                <a:solidFill>
                  <a:srgbClr val="FFFFFF"/>
                </a:solidFill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pPr>
            <a:endParaRPr sz="1600" kern="0">
              <a:solidFill>
                <a:srgbClr val="FFFFFF"/>
              </a:solidFill>
              <a:latin typeface="PingFang SC Regular" panose="020B0400000000000000" charset="-122"/>
              <a:ea typeface="PingFang SC Regular" panose="020B0400000000000000" charset="-122"/>
              <a:sym typeface="PingFang SC Regular" panose="020B0400000000000000" charset="-122"/>
            </a:endParaRPr>
          </a:p>
        </p:txBody>
      </p:sp>
      <p:sp>
        <p:nvSpPr>
          <p:cNvPr id="155" name="Tutor：xxxx"/>
          <p:cNvSpPr txBox="1"/>
          <p:nvPr/>
        </p:nvSpPr>
        <p:spPr>
          <a:xfrm>
            <a:off x="1335405" y="5231480"/>
            <a:ext cx="2998153" cy="551433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500" spc="130">
                <a:latin typeface="PingFang SC Regular" panose="020B0400000000000000" charset="-122"/>
                <a:ea typeface="PingFang SC Regular" panose="020B0400000000000000" charset="-122"/>
                <a:cs typeface="PingFang SC Regular" panose="020B0400000000000000" charset="-122"/>
                <a:sym typeface="PingFang SC Regular" panose="020B0400000000000000" charset="-122"/>
              </a:defRPr>
            </a:lvl1pPr>
          </a:lstStyle>
          <a:p>
            <a:pPr defTabSz="228600" hangingPunct="0"/>
            <a:r>
              <a:rPr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Tutor：</a:t>
            </a:r>
            <a:r>
              <a:rPr lang="en-US" sz="3250" kern="0" spc="65" dirty="0" err="1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Hilbert</a:t>
            </a:r>
            <a:endParaRPr lang="en-US" sz="3250" kern="0" spc="65" dirty="0">
              <a:solidFill>
                <a:srgbClr val="000000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41718" y="2363788"/>
            <a:ext cx="9157970" cy="251043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none"/>
        </p:style>
        <p:txBody>
          <a:bodyPr wrap="square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INFO1110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48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Helvetica Neue"/>
                <a:sym typeface="Helvetica Neue" panose="02000503000000020004"/>
              </a:rPr>
              <a:t>Introduction to Programming</a:t>
            </a:r>
          </a:p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同步辅导课</a:t>
            </a:r>
            <a:r>
              <a:rPr lang="en-US" altLang="zh-CN" sz="3600" kern="0" dirty="0">
                <a:solidFill>
                  <a:srgbClr val="00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 Regular" panose="020B0604020202020204" charset="0"/>
                <a:sym typeface="Helvetica Neue" panose="02000503000000020004"/>
              </a:rPr>
              <a:t>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48435" y="1508775"/>
            <a:ext cx="2908300" cy="4070322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7014845" y="1329055"/>
            <a:ext cx="1821332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4800" kern="0">
                <a:solidFill>
                  <a:srgbClr val="000000"/>
                </a:solidFill>
                <a:latin typeface="LingWai TC" panose="03050602040302020204" charset="-122"/>
                <a:ea typeface="LingWai TC" panose="03050602040302020204" charset="-122"/>
                <a:sym typeface="Helvetica Neue" panose="02000503000000020004"/>
              </a:rPr>
              <a:t>Hilbert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4759960" y="2597150"/>
            <a:ext cx="6314440" cy="3339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Bachelor of Advanced Computing </a:t>
            </a:r>
            <a:r>
              <a:rPr lang="en-US" kern="0" dirty="0" err="1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Honours</a:t>
            </a:r>
            <a:r>
              <a:rPr 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 First Class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毕业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(Major in 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Software Development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)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東京工業大学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Master of Artificial Intelligence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在读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曾任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USYD 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Lab Tutor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INFO1110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总分</a:t>
            </a: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91.0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 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endParaRPr lang="en-US" altLang="zh-CN" kern="0" dirty="0">
              <a:solidFill>
                <a:srgbClr val="000000"/>
              </a:solidFill>
              <a:latin typeface="+mn-ea"/>
              <a:cs typeface="Arial"/>
              <a:sym typeface="Helvetica Neue" panose="02000503000000020004"/>
            </a:endParaRP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2018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年加入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，主要教授预科及本科的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IT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入门课程</a:t>
            </a:r>
          </a:p>
          <a:p>
            <a:pPr marL="142875" indent="-142875" defTabSz="1219200" hangingPunct="0">
              <a:lnSpc>
                <a:spcPct val="80000"/>
              </a:lnSpc>
              <a:spcBef>
                <a:spcPts val="2250"/>
              </a:spcBef>
              <a:buFont typeface="Arial" panose="020B0604020202020204" pitchFamily="34" charset="0"/>
              <a:buChar char="•"/>
            </a:pP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 Edu</a:t>
            </a:r>
            <a:r>
              <a:rPr lang="zh-CN" altLang="en-US" kern="0" dirty="0">
                <a:solidFill>
                  <a:srgbClr val="FF0000"/>
                </a:solidFill>
                <a:latin typeface="+mn-ea"/>
                <a:cs typeface="Arial"/>
                <a:sym typeface="Helvetica Neue" panose="02000503000000020004"/>
              </a:rPr>
              <a:t>学科带头人兼面试官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，曾经撰写过</a:t>
            </a:r>
            <a:r>
              <a:rPr 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HD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的</a:t>
            </a:r>
            <a:r>
              <a:rPr lang="en-US" altLang="zh-CN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INFO</a:t>
            </a:r>
            <a:r>
              <a:rPr lang="zh-CN" altLang="en-US" kern="0" dirty="0">
                <a:solidFill>
                  <a:srgbClr val="000000"/>
                </a:solidFill>
                <a:latin typeface="+mn-ea"/>
                <a:cs typeface="Arial"/>
                <a:sym typeface="Helvetica Neue" panose="02000503000000020004"/>
              </a:rPr>
              <a:t>课程规范指南</a:t>
            </a:r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0349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4887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xxxxx"/>
          <p:cNvSpPr txBox="1"/>
          <p:nvPr/>
        </p:nvSpPr>
        <p:spPr>
          <a:xfrm>
            <a:off x="6738258" y="3234076"/>
            <a:ext cx="3145971" cy="389850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6000" spc="119"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defTabSz="228600" hangingPunct="0"/>
            <a:r>
              <a:rPr lang="en-US" altLang="zh-CN" sz="2200" b="1" kern="0" spc="60" dirty="0">
                <a:solidFill>
                  <a:srgbClr val="000000"/>
                </a:solidFill>
                <a:latin typeface="微软雅黑"/>
                <a:ea typeface="Heiti SC Medium" panose="02000000000000000000" charset="-122"/>
                <a:cs typeface="+mn-ea"/>
              </a:rPr>
              <a:t>Housekeeping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58503" y="237488"/>
            <a:ext cx="56746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prstClr val="black"/>
                </a:solidFill>
                <a:latin typeface="微软雅黑"/>
                <a:ea typeface="Heiti SC Medium" panose="02000000000000000000" charset="-122"/>
                <a:cs typeface="+mn-ea"/>
                <a:sym typeface="Helvetica Neue" panose="02000503000000020004"/>
              </a:rPr>
              <a:t>How to do well in INFO1110?</a:t>
            </a:r>
            <a:endParaRPr lang="en-US" sz="3000" b="1" dirty="0">
              <a:solidFill>
                <a:prstClr val="black"/>
              </a:solidFill>
              <a:latin typeface="微软雅黑"/>
              <a:ea typeface="SimSun" pitchFamily="2" charset="-122"/>
              <a:cs typeface="+mn-ea"/>
              <a:sym typeface="Helvetica Neue" panose="02000503000000020004"/>
            </a:endParaRPr>
          </a:p>
        </p:txBody>
      </p:sp>
      <p:sp>
        <p:nvSpPr>
          <p:cNvPr id="4" name="矩形 1"/>
          <p:cNvSpPr/>
          <p:nvPr/>
        </p:nvSpPr>
        <p:spPr>
          <a:xfrm>
            <a:off x="864235" y="1729423"/>
            <a:ext cx="10463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9200" hangingPunct="0">
              <a:spcBef>
                <a:spcPts val="900"/>
              </a:spcBef>
            </a:pPr>
            <a:r>
              <a:rPr lang="zh-CN" altLang="en-US" sz="3000" b="1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学科特点</a:t>
            </a:r>
            <a:r>
              <a:rPr lang="zh-CN" altLang="en-US" sz="2400" b="1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：</a:t>
            </a:r>
            <a:endParaRPr lang="en-US" altLang="zh-CN" sz="2400" b="1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defTabSz="1219200" hangingPunct="0">
              <a:spcBef>
                <a:spcPts val="90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1. 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理论与实践</a:t>
            </a:r>
            <a:endParaRPr lang="en-US" altLang="zh-CN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defTabSz="1219200" hangingPunct="0">
              <a:spcBef>
                <a:spcPts val="90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2. 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软硬件结合</a:t>
            </a:r>
          </a:p>
          <a:p>
            <a:pPr defTabSz="1219200" hangingPunct="0">
              <a:spcBef>
                <a:spcPts val="90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3. Error</a:t>
            </a:r>
            <a:endParaRPr lang="zh-CN" altLang="en-US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defTabSz="1219200" hangingPunct="0">
              <a:spcBef>
                <a:spcPts val="900"/>
              </a:spcBef>
            </a:pPr>
            <a:endParaRPr lang="en-US" altLang="zh-CN" sz="2400" b="1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defTabSz="1219200" hangingPunct="0">
              <a:spcBef>
                <a:spcPts val="900"/>
              </a:spcBef>
            </a:pPr>
            <a:r>
              <a:rPr lang="zh-CN" altLang="en-US" sz="3000" b="1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学习方法</a:t>
            </a:r>
            <a:r>
              <a:rPr lang="zh-CN" altLang="en-US" sz="2400" b="1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：</a:t>
            </a:r>
          </a:p>
          <a:p>
            <a:pPr defTabSz="1219200" hangingPunct="0">
              <a:spcBef>
                <a:spcPts val="90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1. 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理论和实践分开来学习</a:t>
            </a:r>
          </a:p>
          <a:p>
            <a:pPr defTabSz="1219200" hangingPunct="0">
              <a:spcBef>
                <a:spcPts val="90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2. </a:t>
            </a:r>
            <a:r>
              <a:rPr 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Debug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与试错</a:t>
            </a:r>
          </a:p>
          <a:p>
            <a:pPr defTabSz="1219200" hangingPunct="0">
              <a:spcBef>
                <a:spcPts val="90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3. 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刷题（认真对待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Tutorial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的题目和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Ed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上的练习）</a:t>
            </a:r>
          </a:p>
        </p:txBody>
      </p:sp>
      <p:sp>
        <p:nvSpPr>
          <p:cNvPr id="5" name="Folded Corner 4"/>
          <p:cNvSpPr/>
          <p:nvPr/>
        </p:nvSpPr>
        <p:spPr>
          <a:xfrm>
            <a:off x="7530148" y="1624965"/>
            <a:ext cx="3893503" cy="2432050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i="1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Learn Programming from</a:t>
            </a:r>
            <a:endParaRPr lang="zh-CN" altLang="en-US" sz="2400" i="1" kern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400" i="1" u="sng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中文</a:t>
            </a:r>
            <a:r>
              <a:rPr lang="zh-CN" altLang="en-US" sz="2400" i="1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？</a:t>
            </a:r>
          </a:p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i="1" u="sng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English</a:t>
            </a:r>
            <a:r>
              <a:rPr lang="en-US" altLang="zh-CN" sz="2400" i="1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?</a:t>
            </a:r>
          </a:p>
        </p:txBody>
      </p:sp>
      <p:sp>
        <p:nvSpPr>
          <p:cNvPr id="6" name="Folded Corner 5"/>
          <p:cNvSpPr/>
          <p:nvPr/>
        </p:nvSpPr>
        <p:spPr>
          <a:xfrm>
            <a:off x="7530148" y="4574540"/>
            <a:ext cx="3893503" cy="1632585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i="1" kern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INFO1110 is about Python?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58503" y="465455"/>
            <a:ext cx="5674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000" b="1" dirty="0">
                <a:solidFill>
                  <a:prstClr val="black"/>
                </a:solidFill>
                <a:latin typeface="微软雅黑"/>
                <a:ea typeface="Heiti SC Medium" panose="02000000000000000000" charset="-122"/>
                <a:cs typeface="+mn-ea"/>
                <a:sym typeface="Helvetica Neue" panose="02000503000000020004"/>
              </a:rPr>
              <a:t>答疑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479743" y="1418273"/>
            <a:ext cx="11231880" cy="5379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提问之前，务必：</a:t>
            </a:r>
          </a:p>
          <a:p>
            <a:pPr marL="571500" lvl="1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先自己思考</a:t>
            </a:r>
          </a:p>
          <a:p>
            <a:pPr marL="571500" lvl="1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Textbook, lecture slides, tutorial materials, etc.</a:t>
            </a:r>
          </a:p>
          <a:p>
            <a:pPr marL="571500" lvl="1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Google, </a:t>
            </a:r>
            <a:r>
              <a:rPr lang="en-US" altLang="zh-CN" sz="2400" kern="0" dirty="0" err="1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StackOverflow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, </a:t>
            </a:r>
            <a:r>
              <a:rPr lang="en-US" altLang="zh-CN" sz="2400" u="sng" kern="0" dirty="0">
                <a:solidFill>
                  <a:srgbClr val="FF0000"/>
                </a:solidFill>
                <a:latin typeface="Arial"/>
                <a:ea typeface="微软雅黑"/>
                <a:sym typeface="Helvetica Neue" panose="02000503000000020004"/>
              </a:rPr>
              <a:t>CSDN</a:t>
            </a:r>
            <a:r>
              <a:rPr lang="en-US" altLang="zh-CN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, etc.</a:t>
            </a:r>
          </a:p>
          <a:p>
            <a:pPr marL="342900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交流沟通的前提是</a:t>
            </a:r>
            <a:r>
              <a:rPr lang="zh-CN" altLang="en-US" sz="2400" kern="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尊重</a:t>
            </a: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。大家都有很多要忙的事情，请</a:t>
            </a:r>
            <a:r>
              <a:rPr lang="zh-CN" altLang="en-US" sz="2400" kern="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珍惜彼此的时间</a:t>
            </a: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，问</a:t>
            </a:r>
            <a:r>
              <a:rPr lang="zh-CN" altLang="en-US" sz="2400" b="1" u="sng" kern="0" dirty="0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微软雅黑"/>
                <a:sym typeface="Helvetica Neue" panose="02000503000000020004"/>
              </a:rPr>
              <a:t>有意义</a:t>
            </a: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的问题！</a:t>
            </a:r>
          </a:p>
          <a:p>
            <a:pPr marL="342900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专门答疑时间段：</a:t>
            </a:r>
            <a:r>
              <a:rPr lang="zh-CN" altLang="en-US" sz="2400" i="1" u="sng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待定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5738" y="1918335"/>
            <a:ext cx="2232343" cy="22323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58503" y="465455"/>
            <a:ext cx="567467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000" b="1" dirty="0">
                <a:solidFill>
                  <a:prstClr val="black"/>
                </a:solidFill>
                <a:latin typeface="微软雅黑"/>
                <a:ea typeface="Heiti SC Medium" panose="02000000000000000000" charset="-122"/>
                <a:cs typeface="+mn-ea"/>
                <a:sym typeface="Helvetica Neue" panose="02000503000000020004"/>
              </a:rPr>
              <a:t>PEP8</a:t>
            </a:r>
            <a:endParaRPr lang="zh-CN" altLang="en-US" sz="3000" b="1" dirty="0">
              <a:solidFill>
                <a:prstClr val="black"/>
              </a:solidFill>
              <a:latin typeface="微软雅黑"/>
              <a:ea typeface="Heiti SC Medium" panose="02000000000000000000" charset="-122"/>
              <a:cs typeface="+mn-ea"/>
              <a:sym typeface="Helvetica Neue" panose="02000503000000020004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1406018" y="2558304"/>
            <a:ext cx="11231880" cy="2275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i="1" u="sng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不需要严格参照</a:t>
            </a:r>
            <a:endParaRPr lang="en-US" altLang="zh-CN" sz="2400" i="1" u="sng" kern="0" dirty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但是请尽量写美观的代码！</a:t>
            </a:r>
            <a:endParaRPr lang="en-US" altLang="zh-CN" sz="2400" kern="0" dirty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  <a:p>
            <a:pPr marL="342900" indent="-342900" defTabSz="1219200" hangingPunct="0">
              <a:lnSpc>
                <a:spcPct val="150000"/>
              </a:lnSpc>
              <a:spcBef>
                <a:spcPts val="2250"/>
              </a:spcBef>
              <a:buFont typeface="Wingdings" panose="05000000000000000000" charset="0"/>
              <a:buChar char=""/>
            </a:pP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最简单的方法，就是模仿我写代码的</a:t>
            </a:r>
            <a:r>
              <a:rPr lang="en-US" altLang="zh-CN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Convention</a:t>
            </a:r>
            <a:r>
              <a:rPr lang="zh-CN" altLang="en-US" sz="2400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。</a:t>
            </a:r>
            <a:endParaRPr lang="en-US" altLang="zh-CN" sz="2400" kern="0" dirty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59743119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297468"/>
            <a:ext cx="397435" cy="402664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798960" y="230002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2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2792523"/>
            <a:ext cx="397435" cy="402664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798960" y="2795077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3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3287578"/>
            <a:ext cx="397435" cy="402664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798960" y="329013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4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3782633"/>
            <a:ext cx="397435" cy="402664"/>
          </a:xfrm>
          <a:prstGeom prst="rect">
            <a:avLst/>
          </a:prstGeom>
        </p:spPr>
      </p:pic>
      <p:sp>
        <p:nvSpPr>
          <p:cNvPr id="29" name="矩形 28"/>
          <p:cNvSpPr/>
          <p:nvPr/>
        </p:nvSpPr>
        <p:spPr>
          <a:xfrm>
            <a:off x="798960" y="3785187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5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4277688"/>
            <a:ext cx="397435" cy="402664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798960" y="4280242"/>
            <a:ext cx="33534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6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473099" y="4306376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Data Types and Objects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73104" y="1854981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Computer Program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73103" y="232952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Terminal and Shell Commands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73102" y="2824578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Built-in functions: </a:t>
            </a:r>
            <a:r>
              <a:rPr lang="en-US" altLang="zh-CN" sz="16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print(), input()</a:t>
            </a:r>
            <a:endParaRPr lang="zh-CN" altLang="en-US" sz="1600" dirty="0">
              <a:latin typeface="Hack Nerd Font" panose="020B0609030202020204" pitchFamily="49" charset="0"/>
              <a:ea typeface="Microsoft YaHei" panose="020B0503020204020204" pitchFamily="34" charset="-122"/>
              <a:cs typeface="Hack Nerd Font" panose="020B060903020202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473101" y="3319633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Strings and String formatting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73100" y="3815030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Variables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1822926"/>
            <a:ext cx="397435" cy="402664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798960" y="1825480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1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pic>
        <p:nvPicPr>
          <p:cNvPr id="4" name="图片 29">
            <a:extLst>
              <a:ext uri="{FF2B5EF4-FFF2-40B4-BE49-F238E27FC236}">
                <a16:creationId xmlns:a16="http://schemas.microsoft.com/office/drawing/2014/main" id="{F379C821-9264-0417-6768-503B8E7B04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4769034"/>
            <a:ext cx="397435" cy="402664"/>
          </a:xfrm>
          <a:prstGeom prst="rect">
            <a:avLst/>
          </a:prstGeom>
        </p:spPr>
      </p:pic>
      <p:sp>
        <p:nvSpPr>
          <p:cNvPr id="5" name="矩形 30">
            <a:extLst>
              <a:ext uri="{FF2B5EF4-FFF2-40B4-BE49-F238E27FC236}">
                <a16:creationId xmlns:a16="http://schemas.microsoft.com/office/drawing/2014/main" id="{C0EAE879-2FDE-61B7-9577-C6A0381926BA}"/>
              </a:ext>
            </a:extLst>
          </p:cNvPr>
          <p:cNvSpPr/>
          <p:nvPr/>
        </p:nvSpPr>
        <p:spPr>
          <a:xfrm>
            <a:off x="798960" y="4771588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7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7" name="矩形 37">
            <a:extLst>
              <a:ext uri="{FF2B5EF4-FFF2-40B4-BE49-F238E27FC236}">
                <a16:creationId xmlns:a16="http://schemas.microsoft.com/office/drawing/2014/main" id="{B1A2BAD6-8276-55E5-5B09-9727DABC7BFF}"/>
              </a:ext>
            </a:extLst>
          </p:cNvPr>
          <p:cNvSpPr/>
          <p:nvPr/>
        </p:nvSpPr>
        <p:spPr>
          <a:xfrm>
            <a:off x="1473099" y="4797722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Expression and Operator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  <p:pic>
        <p:nvPicPr>
          <p:cNvPr id="11" name="图片 29">
            <a:extLst>
              <a:ext uri="{FF2B5EF4-FFF2-40B4-BE49-F238E27FC236}">
                <a16:creationId xmlns:a16="http://schemas.microsoft.com/office/drawing/2014/main" id="{1975A57F-4A8D-BC31-870F-98B077142A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916" y="5260380"/>
            <a:ext cx="397435" cy="402664"/>
          </a:xfrm>
          <a:prstGeom prst="rect">
            <a:avLst/>
          </a:prstGeom>
        </p:spPr>
      </p:pic>
      <p:sp>
        <p:nvSpPr>
          <p:cNvPr id="12" name="矩形 30">
            <a:extLst>
              <a:ext uri="{FF2B5EF4-FFF2-40B4-BE49-F238E27FC236}">
                <a16:creationId xmlns:a16="http://schemas.microsoft.com/office/drawing/2014/main" id="{E0886AB1-5EFE-EE49-8A62-B0122DB8BD8B}"/>
              </a:ext>
            </a:extLst>
          </p:cNvPr>
          <p:cNvSpPr/>
          <p:nvPr/>
        </p:nvSpPr>
        <p:spPr>
          <a:xfrm>
            <a:off x="798960" y="5262934"/>
            <a:ext cx="34336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b="1" dirty="0">
                <a:solidFill>
                  <a:schemeClr val="bg1"/>
                </a:solidFill>
                <a:latin typeface="Alibaba PuHuiTi Bold" panose="00020600040101010101" charset="-122"/>
                <a:ea typeface="Alibaba PuHuiTi Bold" panose="00020600040101010101" charset="-122"/>
                <a:cs typeface="Alibaba PuHuiTi Bold" panose="00020600040101010101" charset="-122"/>
              </a:rPr>
              <a:t>8</a:t>
            </a:r>
            <a:endParaRPr lang="zh-CN" altLang="en-US" sz="2000" b="1" dirty="0">
              <a:solidFill>
                <a:schemeClr val="bg1"/>
              </a:solidFill>
              <a:latin typeface="Alibaba PuHuiTi Bold" panose="00020600040101010101" charset="-122"/>
              <a:ea typeface="Alibaba PuHuiTi Bold" panose="00020600040101010101" charset="-122"/>
              <a:cs typeface="Alibaba PuHuiTi Bold" panose="00020600040101010101" charset="-122"/>
            </a:endParaRPr>
          </a:p>
        </p:txBody>
      </p:sp>
      <p:sp>
        <p:nvSpPr>
          <p:cNvPr id="13" name="矩形 37">
            <a:extLst>
              <a:ext uri="{FF2B5EF4-FFF2-40B4-BE49-F238E27FC236}">
                <a16:creationId xmlns:a16="http://schemas.microsoft.com/office/drawing/2014/main" id="{04B285F9-2D11-CA49-16C6-FF03111AE209}"/>
              </a:ext>
            </a:extLst>
          </p:cNvPr>
          <p:cNvSpPr/>
          <p:nvPr/>
        </p:nvSpPr>
        <p:spPr>
          <a:xfrm>
            <a:off x="1473099" y="5289068"/>
            <a:ext cx="48102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Microsoft YaHei" panose="020B0503020204020204" pitchFamily="34" charset="-122"/>
                <a:ea typeface="Microsoft YaHei" panose="020B0503020204020204" pitchFamily="34" charset="-122"/>
                <a:cs typeface="SimHei" charset="-122"/>
              </a:rPr>
              <a:t>Comments</a:t>
            </a:r>
            <a:endParaRPr lang="zh-CN" altLang="en-US" sz="1600" dirty="0">
              <a:latin typeface="Microsoft YaHei" panose="020B0503020204020204" pitchFamily="34" charset="-122"/>
              <a:ea typeface="Microsoft YaHei" panose="020B0503020204020204" pitchFamily="34" charset="-122"/>
              <a:cs typeface="SimHei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465616" y="211981"/>
            <a:ext cx="2178024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本节考点</a:t>
            </a:r>
            <a:endParaRPr kumimoji="0" lang="zh-CN" altLang="en-US" sz="3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 Bold" panose="020B0604020202090204" charset="0"/>
              <a:ea typeface="宋体" panose="02010600030101010101" pitchFamily="2" charset="-122"/>
              <a:cs typeface="Arial Bold" panose="020B060402020209020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344240" y="1786902"/>
            <a:ext cx="5376278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2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Terminal Commands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题型：非考题，但是融入你接下来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13</a:t>
            </a: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周的方方面面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Directory operations, Copy/Move, Run program,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考察惯例：无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文本框 8"/>
          <p:cNvSpPr txBox="1"/>
          <p:nvPr/>
        </p:nvSpPr>
        <p:spPr>
          <a:xfrm>
            <a:off x="1122824" y="1768372"/>
            <a:ext cx="509250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1</a:t>
            </a:r>
            <a:r>
              <a:rPr kumimoji="1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GB" altLang="zh-C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 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Basics</a:t>
            </a:r>
            <a:endParaRPr kumimoji="1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题型：选择题、</a:t>
            </a:r>
            <a:r>
              <a:rPr kumimoji="1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简答题</a:t>
            </a:r>
            <a:endParaRPr kumimoji="1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内容：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What is a program/interpreter/compiler?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Program running procedures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考察惯例：考察可能性较小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题目展示：</a:t>
            </a: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5" name="图片 4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9074" y="1786902"/>
            <a:ext cx="275590" cy="267970"/>
          </a:xfrm>
          <a:prstGeom prst="rect">
            <a:avLst/>
          </a:prstGeom>
        </p:spPr>
      </p:pic>
      <p:pic>
        <p:nvPicPr>
          <p:cNvPr id="6" name="图片 5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1663" y="1781172"/>
            <a:ext cx="275590" cy="267970"/>
          </a:xfrm>
          <a:prstGeom prst="rect">
            <a:avLst/>
          </a:prstGeom>
        </p:spPr>
      </p:pic>
      <p:pic>
        <p:nvPicPr>
          <p:cNvPr id="8" name="图片 7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7646" y="1781172"/>
            <a:ext cx="275590" cy="267970"/>
          </a:xfrm>
          <a:prstGeom prst="rect">
            <a:avLst/>
          </a:prstGeom>
        </p:spPr>
      </p:pic>
      <p:sp>
        <p:nvSpPr>
          <p:cNvPr id="9" name="TextBox 1"/>
          <p:cNvSpPr txBox="1"/>
          <p:nvPr/>
        </p:nvSpPr>
        <p:spPr>
          <a:xfrm>
            <a:off x="8847258" y="6488668"/>
            <a:ext cx="6488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注：    代表重要程度，并非难度</a:t>
            </a:r>
          </a:p>
        </p:txBody>
      </p:sp>
      <p:pic>
        <p:nvPicPr>
          <p:cNvPr id="10" name="图片 9" descr="图层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93054" y="6515661"/>
            <a:ext cx="275590" cy="267970"/>
          </a:xfrm>
          <a:prstGeom prst="rect">
            <a:avLst/>
          </a:prstGeom>
        </p:spPr>
      </p:pic>
      <p:pic>
        <p:nvPicPr>
          <p:cNvPr id="2" name="图片 7" descr="图层 2">
            <a:extLst>
              <a:ext uri="{FF2B5EF4-FFF2-40B4-BE49-F238E27FC236}">
                <a16:creationId xmlns:a16="http://schemas.microsoft.com/office/drawing/2014/main" id="{CC4919C6-D0C9-5ADB-43C5-4095702E9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1578" y="1781172"/>
            <a:ext cx="275590" cy="26797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DA8A02-5038-39A9-240D-6543398126B3}"/>
              </a:ext>
            </a:extLst>
          </p:cNvPr>
          <p:cNvSpPr txBox="1"/>
          <p:nvPr/>
        </p:nvSpPr>
        <p:spPr>
          <a:xfrm>
            <a:off x="1122824" y="5649073"/>
            <a:ext cx="7668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How does the execution process differ for a program written in an interpreting programming language compared to a compiled language?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7B127040-09CF-BF6F-6B89-037A8B9A4E7E}"/>
              </a:ext>
            </a:extLst>
          </p:cNvPr>
          <p:cNvSpPr txBox="1"/>
          <p:nvPr/>
        </p:nvSpPr>
        <p:spPr>
          <a:xfrm>
            <a:off x="3965516" y="6324584"/>
            <a:ext cx="3467100" cy="755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(</a:t>
            </a: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自编题</a:t>
            </a: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t>)</a:t>
            </a:r>
            <a:endParaRPr kumimoji="0" lang="en-A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xxxxx"/>
          <p:cNvSpPr txBox="1"/>
          <p:nvPr/>
        </p:nvSpPr>
        <p:spPr>
          <a:xfrm>
            <a:off x="6738258" y="3172520"/>
            <a:ext cx="3145971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algn="ctr" defTabSz="457200">
              <a:lnSpc>
                <a:spcPct val="100000"/>
              </a:lnSpc>
              <a:spcBef>
                <a:spcPts val="0"/>
              </a:spcBef>
              <a:defRPr sz="6000" spc="119">
                <a:latin typeface="PingFang SC Medium" panose="020B0400000000000000" charset="-122"/>
                <a:ea typeface="PingFang SC Medium" panose="020B0400000000000000" charset="-122"/>
                <a:cs typeface="PingFang SC Medium" panose="020B0400000000000000" charset="-122"/>
                <a:sym typeface="PingFang SC Medium" panose="020B0400000000000000" charset="-122"/>
              </a:defRPr>
            </a:lvl1pPr>
          </a:lstStyle>
          <a:p>
            <a:pPr defTabSz="228600" hangingPunct="0"/>
            <a:r>
              <a:rPr lang="zh-CN" altLang="en-US" sz="3000" b="1" kern="0" spc="60" dirty="0">
                <a:solidFill>
                  <a:srgbClr val="000000"/>
                </a:solidFill>
                <a:latin typeface="微软雅黑"/>
                <a:ea typeface="微软雅黑"/>
              </a:rPr>
              <a:t>知识点讲解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7690254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Computer Program - Basics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4A780F-F9E4-7170-C19D-78A57622629A}"/>
              </a:ext>
            </a:extLst>
          </p:cNvPr>
          <p:cNvSpPr txBox="1"/>
          <p:nvPr/>
        </p:nvSpPr>
        <p:spPr>
          <a:xfrm>
            <a:off x="505021" y="1589380"/>
            <a:ext cx="8361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What is a program?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51C0A6-7A77-FBD0-BCED-6DAB14D8D77A}"/>
              </a:ext>
            </a:extLst>
          </p:cNvPr>
          <p:cNvSpPr txBox="1"/>
          <p:nvPr/>
        </p:nvSpPr>
        <p:spPr>
          <a:xfrm>
            <a:off x="1110970" y="2752789"/>
            <a:ext cx="75414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/>
              <a:t>ChatGPT</a:t>
            </a:r>
            <a:endParaRPr lang="en-US" b="1" dirty="0"/>
          </a:p>
          <a:p>
            <a:r>
              <a:rPr lang="en-US" dirty="0"/>
              <a:t>A program is a set of </a:t>
            </a:r>
            <a:r>
              <a:rPr lang="en-US" dirty="0">
                <a:solidFill>
                  <a:srgbClr val="FF0000"/>
                </a:solidFill>
              </a:rPr>
              <a:t>instructions</a:t>
            </a:r>
            <a:r>
              <a:rPr lang="en-US" dirty="0"/>
              <a:t> written in a programming language that a computer can interpret and execute. </a:t>
            </a:r>
          </a:p>
          <a:p>
            <a:endParaRPr lang="en-US" dirty="0"/>
          </a:p>
          <a:p>
            <a:r>
              <a:rPr lang="en-US" dirty="0"/>
              <a:t>It defines a sequence of operations to perform a specific task, solve a problem, or achieve a desired outcome. </a:t>
            </a:r>
          </a:p>
          <a:p>
            <a:endParaRPr lang="en-US" dirty="0"/>
          </a:p>
          <a:p>
            <a:r>
              <a:rPr lang="en-US" dirty="0"/>
              <a:t>Programs can range from simple scripts to complex software applications, and they are the fundamental building blocks of computer software.</a:t>
            </a:r>
          </a:p>
        </p:txBody>
      </p:sp>
      <p:pic>
        <p:nvPicPr>
          <p:cNvPr id="4" name="Picture 3" descr="A green circle with white lines in it&#10;&#10;Description automatically generated">
            <a:extLst>
              <a:ext uri="{FF2B5EF4-FFF2-40B4-BE49-F238E27FC236}">
                <a16:creationId xmlns:a16="http://schemas.microsoft.com/office/drawing/2014/main" id="{44555149-1E0B-68D4-32C1-43C1F3F7A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318" y="2436177"/>
            <a:ext cx="931234" cy="8577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921BD5-7215-8A5F-2F15-6C9D7AE88C77}"/>
              </a:ext>
            </a:extLst>
          </p:cNvPr>
          <p:cNvSpPr txBox="1"/>
          <p:nvPr/>
        </p:nvSpPr>
        <p:spPr>
          <a:xfrm>
            <a:off x="8652414" y="4028055"/>
            <a:ext cx="312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itchFamily="2" charset="2"/>
              </a:rPr>
              <a:t> </a:t>
            </a:r>
            <a:r>
              <a:rPr lang="en-US" dirty="0"/>
              <a:t>What does a program do?</a:t>
            </a:r>
          </a:p>
        </p:txBody>
      </p:sp>
      <p:sp>
        <p:nvSpPr>
          <p:cNvPr id="6" name="Folded Corner 5">
            <a:extLst>
              <a:ext uri="{FF2B5EF4-FFF2-40B4-BE49-F238E27FC236}">
                <a16:creationId xmlns:a16="http://schemas.microsoft.com/office/drawing/2014/main" id="{8FCF6BC9-5685-C991-EBDA-4DA24F346FD3}"/>
              </a:ext>
            </a:extLst>
          </p:cNvPr>
          <p:cNvSpPr/>
          <p:nvPr/>
        </p:nvSpPr>
        <p:spPr>
          <a:xfrm>
            <a:off x="7897091" y="1420872"/>
            <a:ext cx="4259685" cy="1632585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400" i="1" kern="0" dirty="0" err="1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计算机有自己思考的能力吗</a:t>
            </a:r>
            <a:r>
              <a:rPr lang="zh-CN" altLang="en-US" sz="2400" i="1" kern="0" dirty="0">
                <a:solidFill>
                  <a:prstClr val="black"/>
                </a:solidFill>
                <a:latin typeface="Arial"/>
                <a:ea typeface="微软雅黑"/>
                <a:sym typeface="Helvetica Neue" panose="02000503000000020004"/>
              </a:rPr>
              <a:t>？</a:t>
            </a:r>
            <a:endParaRPr lang="en-US" sz="2400" i="1" kern="0" dirty="0">
              <a:solidFill>
                <a:prstClr val="black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  <p:extLst>
      <p:ext uri="{BB962C8B-B14F-4D97-AF65-F5344CB8AC3E}">
        <p14:creationId xmlns:p14="http://schemas.microsoft.com/office/powerpoint/2010/main" val="10776974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1" y="488496"/>
            <a:ext cx="8812473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Computer Program – Recipe Example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C235E1-24F6-61B2-E78E-AF725786112A}"/>
              </a:ext>
            </a:extLst>
          </p:cNvPr>
          <p:cNvSpPr txBox="1"/>
          <p:nvPr/>
        </p:nvSpPr>
        <p:spPr>
          <a:xfrm>
            <a:off x="2199409" y="6488668"/>
            <a:ext cx="77931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Ref. https://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www.cs-comics.com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/computer-programs-are-like-recipes/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D69AC20-6705-DBA3-CBD9-F1B5C72B5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0689" y="1363121"/>
            <a:ext cx="7470920" cy="4888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8EFCC6A-66EF-00D0-190B-EFBD23DDA504}"/>
              </a:ext>
            </a:extLst>
          </p:cNvPr>
          <p:cNvSpPr txBox="1"/>
          <p:nvPr/>
        </p:nvSpPr>
        <p:spPr>
          <a:xfrm>
            <a:off x="2753591" y="1816047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11FD43-ECE4-C8D7-AFBF-00AD76E67CA0}"/>
              </a:ext>
            </a:extLst>
          </p:cNvPr>
          <p:cNvSpPr txBox="1"/>
          <p:nvPr/>
        </p:nvSpPr>
        <p:spPr>
          <a:xfrm>
            <a:off x="2199409" y="3345743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Calculation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AAB0C79-F0CF-2162-2A18-D63CB4DDBEE4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3626428" y="2277712"/>
            <a:ext cx="2150917" cy="96425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C11A3E-9B2D-FF27-706F-A88B534F5AE2}"/>
              </a:ext>
            </a:extLst>
          </p:cNvPr>
          <p:cNvCxnSpPr>
            <a:cxnSpLocks/>
          </p:cNvCxnSpPr>
          <p:nvPr/>
        </p:nvCxnSpPr>
        <p:spPr>
          <a:xfrm>
            <a:off x="3844636" y="3703629"/>
            <a:ext cx="1825337" cy="87394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0158391"/>
      </p:ext>
    </p:extLst>
  </p:cSld>
  <p:clrMapOvr>
    <a:masterClrMapping/>
  </p:clrMapOvr>
  <p:transition spd="slow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7690254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Computer Program – Curry Rice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EFCC6A-66EF-00D0-190B-EFBD23DDA504}"/>
              </a:ext>
            </a:extLst>
          </p:cNvPr>
          <p:cNvSpPr txBox="1"/>
          <p:nvPr/>
        </p:nvSpPr>
        <p:spPr>
          <a:xfrm>
            <a:off x="266699" y="1475540"/>
            <a:ext cx="48664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Let’s make curry rice!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EC11A3E-9B2D-FF27-706F-A88B534F5AE2}"/>
              </a:ext>
            </a:extLst>
          </p:cNvPr>
          <p:cNvCxnSpPr>
            <a:cxnSpLocks/>
          </p:cNvCxnSpPr>
          <p:nvPr/>
        </p:nvCxnSpPr>
        <p:spPr>
          <a:xfrm>
            <a:off x="1286740" y="2829356"/>
            <a:ext cx="510887" cy="9009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85FAC845-94EA-6B93-C5CA-196C64482E79}"/>
              </a:ext>
            </a:extLst>
          </p:cNvPr>
          <p:cNvSpPr txBox="1"/>
          <p:nvPr/>
        </p:nvSpPr>
        <p:spPr>
          <a:xfrm>
            <a:off x="413903" y="2367691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Raw Rice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4DB75C-9202-2308-F2DC-9AAD50160C92}"/>
              </a:ext>
            </a:extLst>
          </p:cNvPr>
          <p:cNvSpPr txBox="1"/>
          <p:nvPr/>
        </p:nvSpPr>
        <p:spPr>
          <a:xfrm>
            <a:off x="2940136" y="2367690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Water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2FC1C3F-217C-B78E-9718-B597D02B332E}"/>
              </a:ext>
            </a:extLst>
          </p:cNvPr>
          <p:cNvSpPr txBox="1"/>
          <p:nvPr/>
        </p:nvSpPr>
        <p:spPr>
          <a:xfrm>
            <a:off x="1797627" y="3730336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Rice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4BFAECC-8384-F87C-AA85-E72095F91181}"/>
              </a:ext>
            </a:extLst>
          </p:cNvPr>
          <p:cNvCxnSpPr>
            <a:cxnSpLocks/>
            <a:endCxn id="7" idx="0"/>
          </p:cNvCxnSpPr>
          <p:nvPr/>
        </p:nvCxnSpPr>
        <p:spPr>
          <a:xfrm flipH="1">
            <a:off x="2670464" y="2829355"/>
            <a:ext cx="498763" cy="9009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69C7C49-F96C-CC63-9648-BCEEEB67472F}"/>
              </a:ext>
            </a:extLst>
          </p:cNvPr>
          <p:cNvSpPr txBox="1"/>
          <p:nvPr/>
        </p:nvSpPr>
        <p:spPr>
          <a:xfrm>
            <a:off x="6035388" y="2367690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Vegetables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B619AF9-B5B7-EE78-BB36-D845917724BC}"/>
              </a:ext>
            </a:extLst>
          </p:cNvPr>
          <p:cNvSpPr txBox="1"/>
          <p:nvPr/>
        </p:nvSpPr>
        <p:spPr>
          <a:xfrm>
            <a:off x="8879033" y="2367689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Oil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332AF5C-72B0-83F9-7F54-98E091CD93C8}"/>
              </a:ext>
            </a:extLst>
          </p:cNvPr>
          <p:cNvCxnSpPr>
            <a:cxnSpLocks/>
          </p:cNvCxnSpPr>
          <p:nvPr/>
        </p:nvCxnSpPr>
        <p:spPr>
          <a:xfrm>
            <a:off x="6908224" y="2829356"/>
            <a:ext cx="510887" cy="90098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0D00C46-8771-C724-D74F-D2EFAF2F943A}"/>
              </a:ext>
            </a:extLst>
          </p:cNvPr>
          <p:cNvCxnSpPr>
            <a:cxnSpLocks/>
          </p:cNvCxnSpPr>
          <p:nvPr/>
        </p:nvCxnSpPr>
        <p:spPr>
          <a:xfrm flipH="1">
            <a:off x="8605034" y="2829355"/>
            <a:ext cx="498763" cy="90098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C8A3083-DD27-772B-90ED-D3F2F7303508}"/>
              </a:ext>
            </a:extLst>
          </p:cNvPr>
          <p:cNvSpPr txBox="1"/>
          <p:nvPr/>
        </p:nvSpPr>
        <p:spPr>
          <a:xfrm>
            <a:off x="7165401" y="3730335"/>
            <a:ext cx="1984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Curry Sauce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E707556-1975-66F0-2DF3-299649CB83B2}"/>
              </a:ext>
            </a:extLst>
          </p:cNvPr>
          <p:cNvCxnSpPr>
            <a:cxnSpLocks/>
          </p:cNvCxnSpPr>
          <p:nvPr/>
        </p:nvCxnSpPr>
        <p:spPr>
          <a:xfrm>
            <a:off x="2408958" y="4202392"/>
            <a:ext cx="1768187" cy="118006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3E3B422C-131E-E395-3491-B01D52487BC2}"/>
              </a:ext>
            </a:extLst>
          </p:cNvPr>
          <p:cNvSpPr txBox="1"/>
          <p:nvPr/>
        </p:nvSpPr>
        <p:spPr>
          <a:xfrm>
            <a:off x="4177145" y="5392851"/>
            <a:ext cx="1984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Curry Rice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91BA4EC-BC58-259A-58AF-2842B2705A39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5735782" y="4192000"/>
            <a:ext cx="2421950" cy="120085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D7D3F6AF-74BE-8502-36AC-5D7C77557B31}"/>
              </a:ext>
            </a:extLst>
          </p:cNvPr>
          <p:cNvCxnSpPr>
            <a:cxnSpLocks/>
          </p:cNvCxnSpPr>
          <p:nvPr/>
        </p:nvCxnSpPr>
        <p:spPr>
          <a:xfrm>
            <a:off x="10011640" y="1706372"/>
            <a:ext cx="0" cy="4268401"/>
          </a:xfrm>
          <a:prstGeom prst="straightConnector1">
            <a:avLst/>
          </a:prstGeom>
          <a:ln w="76200">
            <a:solidFill>
              <a:schemeClr val="accent6"/>
            </a:solidFill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62E6EAD-B996-23A2-0080-F49E90154523}"/>
              </a:ext>
            </a:extLst>
          </p:cNvPr>
          <p:cNvSpPr txBox="1"/>
          <p:nvPr/>
        </p:nvSpPr>
        <p:spPr>
          <a:xfrm>
            <a:off x="10255831" y="1937205"/>
            <a:ext cx="1745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Abstraction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09CFC6-97B0-BC3E-BD5F-D6C6754E34B4}"/>
              </a:ext>
            </a:extLst>
          </p:cNvPr>
          <p:cNvSpPr txBox="1"/>
          <p:nvPr/>
        </p:nvSpPr>
        <p:spPr>
          <a:xfrm>
            <a:off x="266699" y="5968135"/>
            <a:ext cx="115061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We can cook from the base ingredients, but also, we can just purchase cooked rice and curry sauce or even just the curry rice</a:t>
            </a:r>
          </a:p>
        </p:txBody>
      </p:sp>
      <p:pic>
        <p:nvPicPr>
          <p:cNvPr id="3074" name="Picture 2" descr="A curry rice">
            <a:extLst>
              <a:ext uri="{FF2B5EF4-FFF2-40B4-BE49-F238E27FC236}">
                <a16:creationId xmlns:a16="http://schemas.microsoft.com/office/drawing/2014/main" id="{E3894F14-9C76-7042-5658-DC5E00A6A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219" y="2856266"/>
            <a:ext cx="2230587" cy="2230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216462"/>
      </p:ext>
    </p:extLst>
  </p:cSld>
  <p:clrMapOvr>
    <a:masterClrMapping/>
  </p:clrMapOvr>
  <p:transition spd="slow">
    <p:push dir="u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9352800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Computer Program – Basic CPU Instructions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593BA2-58A9-E2FF-5E4E-7FB29BA04E31}"/>
              </a:ext>
            </a:extLst>
          </p:cNvPr>
          <p:cNvSpPr txBox="1"/>
          <p:nvPr/>
        </p:nvSpPr>
        <p:spPr>
          <a:xfrm>
            <a:off x="602182" y="1361209"/>
            <a:ext cx="491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detail of this part is taught in </a:t>
            </a:r>
            <a:r>
              <a:rPr lang="en-US" b="1" dirty="0"/>
              <a:t>ELEC1601</a:t>
            </a:r>
            <a:r>
              <a:rPr lang="en-US" dirty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A867E5-4DB3-F511-AE18-9C422C23FCC9}"/>
              </a:ext>
            </a:extLst>
          </p:cNvPr>
          <p:cNvSpPr txBox="1"/>
          <p:nvPr/>
        </p:nvSpPr>
        <p:spPr>
          <a:xfrm>
            <a:off x="602182" y="2090293"/>
            <a:ext cx="10807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CPU Instruction sets: </a:t>
            </a:r>
            <a:r>
              <a:rPr lang="en-US" sz="2400" dirty="0" err="1"/>
              <a:t>CPU指令集</a:t>
            </a:r>
            <a:r>
              <a:rPr lang="zh-CN" altLang="en-US" sz="2400" dirty="0"/>
              <a:t>，指</a:t>
            </a:r>
            <a:r>
              <a:rPr lang="en-US" altLang="zh-CN" sz="2400" dirty="0"/>
              <a:t>CPU</a:t>
            </a:r>
            <a:r>
              <a:rPr lang="zh-CN" altLang="en-US" sz="2400" dirty="0"/>
              <a:t>能理解并且执行的指令的集合。通常，仅包含非常基本的操作如内存的读写，两个数字比大小，两个数字的四则运算等。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6251E-5705-F7D8-88FB-0E9D945748F0}"/>
              </a:ext>
            </a:extLst>
          </p:cNvPr>
          <p:cNvSpPr txBox="1"/>
          <p:nvPr/>
        </p:nvSpPr>
        <p:spPr>
          <a:xfrm>
            <a:off x="602182" y="3475046"/>
            <a:ext cx="10807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2400" dirty="0"/>
              <a:t>How can we achieve complex operations? </a:t>
            </a:r>
            <a:r>
              <a:rPr lang="en-CN" sz="2400" dirty="0">
                <a:sym typeface="Wingdings" pitchFamily="2" charset="2"/>
              </a:rPr>
              <a:t> </a:t>
            </a:r>
            <a:r>
              <a:rPr lang="en-CN" sz="2400" u="sng" dirty="0">
                <a:solidFill>
                  <a:srgbClr val="FF0000"/>
                </a:solidFill>
                <a:sym typeface="Wingdings" pitchFamily="2" charset="2"/>
              </a:rPr>
              <a:t>Abstraction!</a:t>
            </a:r>
            <a:endParaRPr lang="en-US" sz="2400" u="sng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F12342B-0B70-060F-E482-C9C1FBBC04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7771541"/>
              </p:ext>
            </p:extLst>
          </p:nvPr>
        </p:nvGraphicFramePr>
        <p:xfrm>
          <a:off x="2031999" y="5496791"/>
          <a:ext cx="8128001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143">
                  <a:extLst>
                    <a:ext uri="{9D8B030D-6E8A-4147-A177-3AD203B41FA5}">
                      <a16:colId xmlns:a16="http://schemas.microsoft.com/office/drawing/2014/main" val="57504601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896114540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60173100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3192810304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161609733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2714422122"/>
                    </a:ext>
                  </a:extLst>
                </a:gridCol>
                <a:gridCol w="1161143">
                  <a:extLst>
                    <a:ext uri="{9D8B030D-6E8A-4147-A177-3AD203B41FA5}">
                      <a16:colId xmlns:a16="http://schemas.microsoft.com/office/drawing/2014/main" val="1948555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61836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767B1AA-EBD6-AE9E-74BD-A1D6379F756C}"/>
              </a:ext>
            </a:extLst>
          </p:cNvPr>
          <p:cNvSpPr txBox="1"/>
          <p:nvPr/>
        </p:nvSpPr>
        <p:spPr>
          <a:xfrm>
            <a:off x="602182" y="4435203"/>
            <a:ext cx="108070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sz="2400" dirty="0"/>
              <a:t>Example:</a:t>
            </a:r>
          </a:p>
          <a:p>
            <a:r>
              <a:rPr lang="en-US" sz="2400" dirty="0"/>
              <a:t>Let’s swap the data between position a and b!</a:t>
            </a:r>
          </a:p>
        </p:txBody>
      </p:sp>
    </p:spTree>
    <p:extLst>
      <p:ext uri="{BB962C8B-B14F-4D97-AF65-F5344CB8AC3E}">
        <p14:creationId xmlns:p14="http://schemas.microsoft.com/office/powerpoint/2010/main" val="2281498983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1" y="488496"/>
            <a:ext cx="9778827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Programming Language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626DA69E-4FAF-1D45-D6A5-5A788A90DF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6084" y="1425790"/>
            <a:ext cx="1724266" cy="15908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3435B4B-098D-2546-C6B0-84D015576B06}"/>
                  </a:ext>
                </a:extLst>
              </p:cNvPr>
              <p:cNvSpPr txBox="1"/>
              <p:nvPr/>
            </p:nvSpPr>
            <p:spPr>
              <a:xfrm>
                <a:off x="7968251" y="2045326"/>
                <a:ext cx="10581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53435B4B-098D-2546-C6B0-84D015576B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8251" y="2045326"/>
                <a:ext cx="1058175" cy="276999"/>
              </a:xfrm>
              <a:prstGeom prst="rect">
                <a:avLst/>
              </a:prstGeom>
              <a:blipFill>
                <a:blip r:embed="rId3"/>
                <a:stretch>
                  <a:fillRect l="-4762" t="-4545" r="-4762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D0C83142-37D2-6B53-7E42-9639D5295500}"/>
              </a:ext>
            </a:extLst>
          </p:cNvPr>
          <p:cNvSpPr txBox="1"/>
          <p:nvPr/>
        </p:nvSpPr>
        <p:spPr>
          <a:xfrm>
            <a:off x="377073" y="1713870"/>
            <a:ext cx="84935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Me: Can you calculate the volume of a cylinder for me?</a:t>
            </a:r>
          </a:p>
          <a:p>
            <a:r>
              <a:rPr lang="en-US" dirty="0"/>
              <a:t>PC: 0b1010100101010010101010011010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E6F3E4B-B15C-5202-F787-BC3777BF2928}"/>
              </a:ext>
            </a:extLst>
          </p:cNvPr>
          <p:cNvSpPr txBox="1"/>
          <p:nvPr/>
        </p:nvSpPr>
        <p:spPr>
          <a:xfrm>
            <a:off x="4838552" y="1990869"/>
            <a:ext cx="312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Wingdings" pitchFamily="2" charset="2"/>
              </a:rPr>
              <a:t> </a:t>
            </a:r>
            <a:r>
              <a:rPr lang="en-US" dirty="0"/>
              <a:t>Machine 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0AAE01-6EDA-6886-9559-3FD6E3CCEA5B}"/>
              </a:ext>
            </a:extLst>
          </p:cNvPr>
          <p:cNvSpPr txBox="1"/>
          <p:nvPr/>
        </p:nvSpPr>
        <p:spPr>
          <a:xfrm>
            <a:off x="377073" y="2782669"/>
            <a:ext cx="87240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我们只能用Machine</a:t>
            </a:r>
            <a:r>
              <a:rPr lang="zh-CN" altLang="en-US" dirty="0"/>
              <a:t> </a:t>
            </a:r>
            <a:r>
              <a:rPr lang="en-US" altLang="zh-CN" dirty="0"/>
              <a:t>Code</a:t>
            </a:r>
            <a:r>
              <a:rPr lang="zh-CN" altLang="en-US" dirty="0"/>
              <a:t>和电脑交流，但是它过于抽象。。。</a:t>
            </a:r>
            <a:endParaRPr lang="en-US" altLang="zh-CN" dirty="0"/>
          </a:p>
          <a:p>
            <a:r>
              <a:rPr lang="zh-CN" altLang="en-US" dirty="0"/>
              <a:t>人类语言 </a:t>
            </a:r>
            <a:r>
              <a:rPr lang="en-US" altLang="zh-CN" dirty="0">
                <a:sym typeface="Wingdings" pitchFamily="2" charset="2"/>
              </a:rPr>
              <a:t> </a:t>
            </a:r>
            <a:r>
              <a:rPr lang="zh-CN" altLang="en-US" dirty="0">
                <a:sym typeface="Wingdings" pitchFamily="2" charset="2"/>
              </a:rPr>
              <a:t>二进制机械语言 </a:t>
            </a:r>
            <a:r>
              <a:rPr lang="en-US" altLang="zh-CN" dirty="0">
                <a:sym typeface="Wingdings" pitchFamily="2" charset="2"/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" pitchFamily="2" charset="2"/>
              </a:rPr>
              <a:t>X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8ACADA-2F82-F51A-ECFC-5126A74E4AC3}"/>
              </a:ext>
            </a:extLst>
          </p:cNvPr>
          <p:cNvSpPr txBox="1"/>
          <p:nvPr/>
        </p:nvSpPr>
        <p:spPr>
          <a:xfrm>
            <a:off x="8736769" y="2978640"/>
            <a:ext cx="312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ym typeface="Wingdings" pitchFamily="2" charset="2"/>
              </a:rPr>
              <a:t> </a:t>
            </a:r>
            <a:r>
              <a:rPr lang="en-US" b="1" dirty="0"/>
              <a:t>What does a program do?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EA355A-298B-03BA-877E-C4EAE140BA05}"/>
              </a:ext>
            </a:extLst>
          </p:cNvPr>
          <p:cNvSpPr txBox="1"/>
          <p:nvPr/>
        </p:nvSpPr>
        <p:spPr>
          <a:xfrm>
            <a:off x="377073" y="3726811"/>
            <a:ext cx="108313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N" dirty="0"/>
              <a:t>我们从Machine</a:t>
            </a:r>
            <a:r>
              <a:rPr lang="zh-CN" altLang="en-US" dirty="0"/>
              <a:t> </a:t>
            </a:r>
            <a:r>
              <a:rPr lang="en-US" altLang="zh-CN" dirty="0"/>
              <a:t>Code</a:t>
            </a:r>
            <a:r>
              <a:rPr lang="zh-CN" altLang="en-US" dirty="0"/>
              <a:t>出发，确立了一系列指令集（电脑能理解的</a:t>
            </a:r>
            <a:r>
              <a:rPr lang="en-US" altLang="zh-CN" dirty="0"/>
              <a:t>Operation</a:t>
            </a:r>
            <a:r>
              <a:rPr lang="zh-CN" altLang="en-US" dirty="0"/>
              <a:t>）如加减乘除及内存存取</a:t>
            </a:r>
            <a:endParaRPr lang="en-US" altLang="zh-CN" dirty="0"/>
          </a:p>
          <a:p>
            <a:r>
              <a:rPr lang="zh-CN" altLang="en-US" dirty="0"/>
              <a:t>但是指令集本身还是二进制还是抽象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B8A7B9-D190-6182-D8E9-51CBD8D26E12}"/>
              </a:ext>
            </a:extLst>
          </p:cNvPr>
          <p:cNvSpPr txBox="1"/>
          <p:nvPr/>
        </p:nvSpPr>
        <p:spPr>
          <a:xfrm>
            <a:off x="377073" y="4656405"/>
            <a:ext cx="1083139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我们发明了另一套</a:t>
            </a:r>
            <a:r>
              <a:rPr lang="zh-CN" altLang="en-US" dirty="0"/>
              <a:t>只有有限个词汇，符合特定格式的</a:t>
            </a:r>
            <a:r>
              <a:rPr lang="en-US" dirty="0" err="1"/>
              <a:t>语法</a:t>
            </a:r>
            <a:r>
              <a:rPr lang="zh-CN" altLang="en-US" dirty="0"/>
              <a:t>（</a:t>
            </a:r>
            <a:r>
              <a:rPr lang="en-US" altLang="zh-CN" dirty="0"/>
              <a:t>Syntax</a:t>
            </a:r>
            <a:r>
              <a:rPr lang="zh-CN" altLang="en-US" dirty="0"/>
              <a:t>）以及一个能理解这个语法并且将其翻译成</a:t>
            </a:r>
            <a:r>
              <a:rPr lang="en-US" altLang="zh-CN" dirty="0"/>
              <a:t>Machine</a:t>
            </a:r>
            <a:r>
              <a:rPr lang="zh-CN" altLang="en-US" dirty="0"/>
              <a:t> </a:t>
            </a:r>
            <a:r>
              <a:rPr lang="en-US" altLang="zh-CN" dirty="0"/>
              <a:t>Code</a:t>
            </a:r>
            <a:r>
              <a:rPr lang="zh-CN" altLang="en-US" dirty="0"/>
              <a:t>的程序</a:t>
            </a:r>
            <a:r>
              <a:rPr lang="en-US" altLang="zh-CN" dirty="0"/>
              <a:t> (Compiler/Interpreter)</a:t>
            </a:r>
            <a:r>
              <a:rPr lang="zh-CN" altLang="en-US" dirty="0"/>
              <a:t>。</a:t>
            </a:r>
            <a:endParaRPr lang="en-US" altLang="zh-CN" dirty="0"/>
          </a:p>
          <a:p>
            <a:endParaRPr lang="en-US" dirty="0"/>
          </a:p>
          <a:p>
            <a:r>
              <a:rPr lang="zh-CN" altLang="en-US" dirty="0"/>
              <a:t>现在我们是不是只需要用这个语法表达我们的指令，就能让电脑执行了？</a:t>
            </a:r>
            <a:endParaRPr lang="en-US" altLang="zh-CN" dirty="0"/>
          </a:p>
          <a:p>
            <a:r>
              <a:rPr lang="zh-CN" altLang="en-US" dirty="0"/>
              <a:t>这样一套语法就是一个</a:t>
            </a:r>
            <a:r>
              <a:rPr lang="zh-CN" altLang="en-US" dirty="0">
                <a:solidFill>
                  <a:srgbClr val="FF0000"/>
                </a:solidFill>
              </a:rPr>
              <a:t>编程语言</a:t>
            </a:r>
            <a:r>
              <a:rPr lang="zh-CN" altLang="en-US" dirty="0"/>
              <a:t>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9025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1" y="488496"/>
            <a:ext cx="9778827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Compiler vs Interpreter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3" name="Folded Corner 2">
            <a:extLst>
              <a:ext uri="{FF2B5EF4-FFF2-40B4-BE49-F238E27FC236}">
                <a16:creationId xmlns:a16="http://schemas.microsoft.com/office/drawing/2014/main" id="{EAA9AEBE-A2D3-AC2D-3A62-7326A858C9CF}"/>
              </a:ext>
            </a:extLst>
          </p:cNvPr>
          <p:cNvSpPr/>
          <p:nvPr/>
        </p:nvSpPr>
        <p:spPr>
          <a:xfrm>
            <a:off x="445775" y="4197295"/>
            <a:ext cx="1225484" cy="1383384"/>
          </a:xfrm>
          <a:prstGeom prst="foldedCorner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print(“Hello world!”)</a:t>
            </a:r>
          </a:p>
        </p:txBody>
      </p:sp>
      <p:sp>
        <p:nvSpPr>
          <p:cNvPr id="5" name="Punched Tape 4">
            <a:extLst>
              <a:ext uri="{FF2B5EF4-FFF2-40B4-BE49-F238E27FC236}">
                <a16:creationId xmlns:a16="http://schemas.microsoft.com/office/drawing/2014/main" id="{744A8FAA-F647-DC9F-E1D1-167B3A37BCF3}"/>
              </a:ext>
            </a:extLst>
          </p:cNvPr>
          <p:cNvSpPr/>
          <p:nvPr/>
        </p:nvSpPr>
        <p:spPr>
          <a:xfrm>
            <a:off x="6281394" y="4157566"/>
            <a:ext cx="1875934" cy="1093509"/>
          </a:xfrm>
          <a:prstGeom prst="flowChartPunchedTap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0b1010010100101011101010010…</a:t>
            </a:r>
          </a:p>
        </p:txBody>
      </p:sp>
      <p:pic>
        <p:nvPicPr>
          <p:cNvPr id="6" name="Picture 2" descr="Computer Icon Images – Browse 71,673,465 Stock Photos ...">
            <a:extLst>
              <a:ext uri="{FF2B5EF4-FFF2-40B4-BE49-F238E27FC236}">
                <a16:creationId xmlns:a16="http://schemas.microsoft.com/office/drawing/2014/main" id="{4BEE5DCD-E4A8-2EE6-B996-0CFF9D8F79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939" y="3961626"/>
            <a:ext cx="2718061" cy="203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be 8">
            <a:extLst>
              <a:ext uri="{FF2B5EF4-FFF2-40B4-BE49-F238E27FC236}">
                <a16:creationId xmlns:a16="http://schemas.microsoft.com/office/drawing/2014/main" id="{C3058A65-30E3-7551-2997-76039402B82C}"/>
              </a:ext>
            </a:extLst>
          </p:cNvPr>
          <p:cNvSpPr/>
          <p:nvPr/>
        </p:nvSpPr>
        <p:spPr>
          <a:xfrm>
            <a:off x="3229823" y="4342232"/>
            <a:ext cx="1225484" cy="1093509"/>
          </a:xfrm>
          <a:prstGeom prst="cube">
            <a:avLst/>
          </a:prstGeom>
          <a:solidFill>
            <a:srgbClr val="FFB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9669476-C8F3-C749-BCA1-7584E7FFE66D}"/>
              </a:ext>
            </a:extLst>
          </p:cNvPr>
          <p:cNvCxnSpPr>
            <a:cxnSpLocks/>
          </p:cNvCxnSpPr>
          <p:nvPr/>
        </p:nvCxnSpPr>
        <p:spPr>
          <a:xfrm>
            <a:off x="8437418" y="4906733"/>
            <a:ext cx="1036521" cy="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BA8FFEF-C8EE-6D56-C66C-2BF61FFBCFF9}"/>
              </a:ext>
            </a:extLst>
          </p:cNvPr>
          <p:cNvSpPr txBox="1"/>
          <p:nvPr/>
        </p:nvSpPr>
        <p:spPr>
          <a:xfrm>
            <a:off x="257238" y="6000172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Source Code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966A07E-C153-FF1B-A826-370D47B7EF91}"/>
              </a:ext>
            </a:extLst>
          </p:cNvPr>
          <p:cNvSpPr txBox="1"/>
          <p:nvPr/>
        </p:nvSpPr>
        <p:spPr>
          <a:xfrm>
            <a:off x="6542201" y="5815506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Machine Code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80ED661-DE1F-0745-969C-D80219D6189B}"/>
              </a:ext>
            </a:extLst>
          </p:cNvPr>
          <p:cNvSpPr txBox="1"/>
          <p:nvPr/>
        </p:nvSpPr>
        <p:spPr>
          <a:xfrm>
            <a:off x="10031690" y="6000172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A13ABA4-8BBD-5F28-586B-10A91C4CDA98}"/>
              </a:ext>
            </a:extLst>
          </p:cNvPr>
          <p:cNvSpPr txBox="1"/>
          <p:nvPr/>
        </p:nvSpPr>
        <p:spPr>
          <a:xfrm>
            <a:off x="2613724" y="5994399"/>
            <a:ext cx="245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Compiler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F4243A0-DE03-62A4-2934-D163DFA960CE}"/>
              </a:ext>
            </a:extLst>
          </p:cNvPr>
          <p:cNvCxnSpPr>
            <a:cxnSpLocks/>
          </p:cNvCxnSpPr>
          <p:nvPr/>
        </p:nvCxnSpPr>
        <p:spPr>
          <a:xfrm>
            <a:off x="4807527" y="4906733"/>
            <a:ext cx="1036521" cy="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E6905AAF-A7F8-E7A9-562E-EAB53EFDEE92}"/>
              </a:ext>
            </a:extLst>
          </p:cNvPr>
          <p:cNvCxnSpPr>
            <a:cxnSpLocks/>
          </p:cNvCxnSpPr>
          <p:nvPr/>
        </p:nvCxnSpPr>
        <p:spPr>
          <a:xfrm>
            <a:off x="2001982" y="4906733"/>
            <a:ext cx="1036521" cy="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Folded Corner 22">
            <a:extLst>
              <a:ext uri="{FF2B5EF4-FFF2-40B4-BE49-F238E27FC236}">
                <a16:creationId xmlns:a16="http://schemas.microsoft.com/office/drawing/2014/main" id="{8C2A85F3-46F0-5F5B-F2A7-4BC640DF4559}"/>
              </a:ext>
            </a:extLst>
          </p:cNvPr>
          <p:cNvSpPr/>
          <p:nvPr/>
        </p:nvSpPr>
        <p:spPr>
          <a:xfrm>
            <a:off x="445775" y="1690101"/>
            <a:ext cx="1225484" cy="1383384"/>
          </a:xfrm>
          <a:prstGeom prst="foldedCorner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print(“Hello world!”)</a:t>
            </a:r>
          </a:p>
        </p:txBody>
      </p:sp>
      <p:pic>
        <p:nvPicPr>
          <p:cNvPr id="25" name="Picture 2" descr="Computer Icon Images – Browse 71,673,465 Stock Photos ...">
            <a:extLst>
              <a:ext uri="{FF2B5EF4-FFF2-40B4-BE49-F238E27FC236}">
                <a16:creationId xmlns:a16="http://schemas.microsoft.com/office/drawing/2014/main" id="{72449B5D-259E-935B-D2DF-12550D0FA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3939" y="1454432"/>
            <a:ext cx="2718061" cy="2038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be 25">
            <a:extLst>
              <a:ext uri="{FF2B5EF4-FFF2-40B4-BE49-F238E27FC236}">
                <a16:creationId xmlns:a16="http://schemas.microsoft.com/office/drawing/2014/main" id="{FD8A35D2-FFCD-0E63-C63B-1342034D649B}"/>
              </a:ext>
            </a:extLst>
          </p:cNvPr>
          <p:cNvSpPr/>
          <p:nvPr/>
        </p:nvSpPr>
        <p:spPr>
          <a:xfrm>
            <a:off x="4606423" y="1835038"/>
            <a:ext cx="1225484" cy="1093509"/>
          </a:xfrm>
          <a:prstGeom prst="cube">
            <a:avLst/>
          </a:prstGeom>
          <a:solidFill>
            <a:srgbClr val="FFB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44339BA-7AAF-59F9-1152-19D1816CBA28}"/>
              </a:ext>
            </a:extLst>
          </p:cNvPr>
          <p:cNvSpPr txBox="1"/>
          <p:nvPr/>
        </p:nvSpPr>
        <p:spPr>
          <a:xfrm>
            <a:off x="257238" y="3492978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Source Code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B069261-0E1E-DC84-36ED-61E53A44D096}"/>
              </a:ext>
            </a:extLst>
          </p:cNvPr>
          <p:cNvSpPr txBox="1"/>
          <p:nvPr/>
        </p:nvSpPr>
        <p:spPr>
          <a:xfrm>
            <a:off x="10031690" y="3492978"/>
            <a:ext cx="1602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3544F6-5459-93A7-C1D1-5A95FE925AD3}"/>
              </a:ext>
            </a:extLst>
          </p:cNvPr>
          <p:cNvSpPr txBox="1"/>
          <p:nvPr/>
        </p:nvSpPr>
        <p:spPr>
          <a:xfrm>
            <a:off x="3990538" y="3487205"/>
            <a:ext cx="2457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Interpreter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DADD37EC-15BF-2A5F-708F-A00055A983C3}"/>
              </a:ext>
            </a:extLst>
          </p:cNvPr>
          <p:cNvCxnSpPr>
            <a:cxnSpLocks/>
          </p:cNvCxnSpPr>
          <p:nvPr/>
        </p:nvCxnSpPr>
        <p:spPr>
          <a:xfrm>
            <a:off x="6761018" y="2399539"/>
            <a:ext cx="2341418" cy="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2A60105-1D99-2876-98BB-52F0129E1E07}"/>
              </a:ext>
            </a:extLst>
          </p:cNvPr>
          <p:cNvCxnSpPr>
            <a:cxnSpLocks/>
          </p:cNvCxnSpPr>
          <p:nvPr/>
        </p:nvCxnSpPr>
        <p:spPr>
          <a:xfrm>
            <a:off x="1867794" y="2448699"/>
            <a:ext cx="2341418" cy="0"/>
          </a:xfrm>
          <a:prstGeom prst="straightConnector1">
            <a:avLst/>
          </a:prstGeom>
          <a:ln w="1905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1126589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1" y="488496"/>
            <a:ext cx="9778827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Compiling vs Interpreting Language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7051B53-8A2E-135A-651F-56100E63FC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390752"/>
              </p:ext>
            </p:extLst>
          </p:nvPr>
        </p:nvGraphicFramePr>
        <p:xfrm>
          <a:off x="1533450" y="2790138"/>
          <a:ext cx="9119670" cy="381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59835">
                  <a:extLst>
                    <a:ext uri="{9D8B030D-6E8A-4147-A177-3AD203B41FA5}">
                      <a16:colId xmlns:a16="http://schemas.microsoft.com/office/drawing/2014/main" val="3857983361"/>
                    </a:ext>
                  </a:extLst>
                </a:gridCol>
                <a:gridCol w="4559835">
                  <a:extLst>
                    <a:ext uri="{9D8B030D-6E8A-4147-A177-3AD203B41FA5}">
                      <a16:colId xmlns:a16="http://schemas.microsoft.com/office/drawing/2014/main" val="823046006"/>
                    </a:ext>
                  </a:extLst>
                </a:gridCol>
              </a:tblGrid>
              <a:tr h="1271154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Interpreting Language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Compiling Language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10185163"/>
                  </a:ext>
                </a:extLst>
              </a:tr>
              <a:tr h="1271154">
                <a:tc>
                  <a:txBody>
                    <a:bodyPr/>
                    <a:lstStyle/>
                    <a:p>
                      <a:pPr marL="457200" indent="-4572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Flexibility and Ease of Change</a:t>
                      </a:r>
                    </a:p>
                    <a:p>
                      <a:pPr marL="457200" indent="-4572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Local Execution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ctr">
                        <a:buFont typeface="Arial" panose="020B0604020202020204" pitchFamily="34" charset="0"/>
                        <a:buChar char="•"/>
                      </a:pPr>
                      <a:r>
                        <a:rPr lang="en-US" sz="2400" dirty="0"/>
                        <a:t>Speed and Efficiency</a:t>
                      </a:r>
                    </a:p>
                    <a:p>
                      <a:pPr algn="ctr"/>
                      <a:r>
                        <a:rPr lang="en-US" sz="2400" dirty="0"/>
                        <a:t>Control over Hardware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042139"/>
                  </a:ext>
                </a:extLst>
              </a:tr>
              <a:tr h="127115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Python, MATLAB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Java, C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8960059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D27A0E3-0974-BE34-CD45-F3A004668FF7}"/>
              </a:ext>
            </a:extLst>
          </p:cNvPr>
          <p:cNvSpPr txBox="1"/>
          <p:nvPr/>
        </p:nvSpPr>
        <p:spPr>
          <a:xfrm>
            <a:off x="840681" y="1381991"/>
            <a:ext cx="105052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Before</a:t>
            </a:r>
            <a:r>
              <a:rPr lang="en-US" sz="2400" dirty="0"/>
              <a:t> there is clear difference between two categories. </a:t>
            </a:r>
            <a:r>
              <a:rPr lang="en-US" sz="2400" dirty="0">
                <a:solidFill>
                  <a:srgbClr val="FF0000"/>
                </a:solidFill>
              </a:rPr>
              <a:t>Now</a:t>
            </a:r>
            <a:r>
              <a:rPr lang="en-US" sz="2400" dirty="0"/>
              <a:t> not anymore!</a:t>
            </a:r>
          </a:p>
          <a:p>
            <a:r>
              <a:rPr lang="en-US" sz="2400" dirty="0"/>
              <a:t>For instance, python now have properties of both interpreting languages and compiling languages (.</a:t>
            </a:r>
            <a:r>
              <a:rPr lang="en-US" sz="2400" dirty="0" err="1"/>
              <a:t>pyc</a:t>
            </a:r>
            <a:r>
              <a:rPr lang="en-US" sz="24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158484464"/>
      </p:ext>
    </p:extLst>
  </p:cSld>
  <p:clrMapOvr>
    <a:masterClrMapping/>
  </p:clrMapOvr>
  <p:transition spd="slow">
    <p:push dir="u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1" y="488496"/>
            <a:ext cx="9778827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Compiling vs Interpreting Language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27A0E3-0974-BE34-CD45-F3A004668FF7}"/>
              </a:ext>
            </a:extLst>
          </p:cNvPr>
          <p:cNvSpPr txBox="1"/>
          <p:nvPr/>
        </p:nvSpPr>
        <p:spPr>
          <a:xfrm>
            <a:off x="248889" y="1537412"/>
            <a:ext cx="5618511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Compiled Languages: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dirty="0"/>
              <a:t>Speed and Efficiency: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Pros: Compiled languages are converted directly into machine code that the processor can execute. As a result, they tend to be faster and more efficient to execute than interpreted languages.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Cons: However, compiling the entire program requires more time upfront.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dirty="0"/>
              <a:t>Control Over Hardware: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Pros: Developers have more control over hardware aspects, such as memory management and CPU usage.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Cons: The need for a manual “build” step – you must compile the program before execution. Any changes require rebuilding the entire program.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766AD7-24C3-E018-AF93-68426303B419}"/>
              </a:ext>
            </a:extLst>
          </p:cNvPr>
          <p:cNvSpPr txBox="1"/>
          <p:nvPr/>
        </p:nvSpPr>
        <p:spPr>
          <a:xfrm>
            <a:off x="6092538" y="1537412"/>
            <a:ext cx="6099462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Interpreted Languages: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dirty="0"/>
              <a:t>Flexibility and Ease of Change: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Pros: Interpreters run through a program line by line and execute each command. If you need to make changes, you can modify the code directly without a separate compilation step.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Cons: Historically, interpreted languages were slower than compiled languages, but with just-in-time compilation, this gap is shrinking.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dirty="0"/>
              <a:t>Local Execution: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Pros: You don’t need to compile the entire program upfront. An interpreter analyzes and executes code on the fly.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dirty="0"/>
              <a:t>Cons: Execution in an interpreter is less efficient than regular program execution.</a:t>
            </a:r>
          </a:p>
        </p:txBody>
      </p:sp>
    </p:spTree>
    <p:extLst>
      <p:ext uri="{BB962C8B-B14F-4D97-AF65-F5344CB8AC3E}">
        <p14:creationId xmlns:p14="http://schemas.microsoft.com/office/powerpoint/2010/main" val="2253976608"/>
      </p:ext>
    </p:extLst>
  </p:cSld>
  <p:clrMapOvr>
    <a:masterClrMapping/>
  </p:clrMapOvr>
  <p:transition spd="slow">
    <p:push dir="u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" panose="020B0609030202020204" pitchFamily="49" charset="0"/>
              </a:rPr>
              <a:t>Terminal/Shell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83FE2CB-F376-A4B2-A7D2-77CE6DA5D69D}"/>
              </a:ext>
            </a:extLst>
          </p:cNvPr>
          <p:cNvSpPr txBox="1"/>
          <p:nvPr/>
        </p:nvSpPr>
        <p:spPr>
          <a:xfrm>
            <a:off x="446865" y="1499328"/>
            <a:ext cx="1067585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terminal</a:t>
            </a:r>
            <a:r>
              <a:rPr lang="en-US" sz="2400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or shell is a text-based interface that allows users to interact with a computer's operating system through command-line commands.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Windows Terminal command line arguments | Microsoft Learn">
            <a:extLst>
              <a:ext uri="{FF2B5EF4-FFF2-40B4-BE49-F238E27FC236}">
                <a16:creationId xmlns:a16="http://schemas.microsoft.com/office/drawing/2014/main" id="{728E18BF-2187-42AE-488C-667B61B92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48" y="2701665"/>
            <a:ext cx="6362034" cy="397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25CD3D-97AE-81C8-8FAC-BF9E5D9944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4307" y="5342653"/>
            <a:ext cx="1049179" cy="9266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32FC7C2-F06E-CF4D-56B2-410E63C1F8EE}"/>
              </a:ext>
            </a:extLst>
          </p:cNvPr>
          <p:cNvSpPr txBox="1"/>
          <p:nvPr/>
        </p:nvSpPr>
        <p:spPr>
          <a:xfrm>
            <a:off x="8313656" y="5197734"/>
            <a:ext cx="3120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Windows Command Prompt is slightly different from Unix-based Terminals. Unfortunately, INFO1110 enforces the Unix-style.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22E3B8-28AA-CE15-74BA-C89C1B9E5EEF}"/>
              </a:ext>
            </a:extLst>
          </p:cNvPr>
          <p:cNvSpPr txBox="1"/>
          <p:nvPr/>
        </p:nvSpPr>
        <p:spPr>
          <a:xfrm>
            <a:off x="6897756" y="2516687"/>
            <a:ext cx="431358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7415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Some tricks you should know: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74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&lt;Tab&gt; for auto complete.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74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&lt;Up&gt; and &lt;Down&gt; to browse through the input history.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37415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Ctrl + C to abort.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" panose="020B0609030202020204" pitchFamily="49" charset="0"/>
              </a:rPr>
              <a:t>Terminal/Shell - Commands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6FC0AF-2FFC-52AF-5A78-A149BD2F9B88}"/>
              </a:ext>
            </a:extLst>
          </p:cNvPr>
          <p:cNvSpPr txBox="1"/>
          <p:nvPr/>
        </p:nvSpPr>
        <p:spPr>
          <a:xfrm>
            <a:off x="592412" y="1328108"/>
            <a:ext cx="79090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Navigation Operation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pwd</a:t>
            </a:r>
            <a:r>
              <a:rPr lang="en-US" dirty="0"/>
              <a:t> – Print working directory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ls</a:t>
            </a:r>
            <a:r>
              <a:rPr lang="en-US" dirty="0"/>
              <a:t> – List items in the current directory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mkdir</a:t>
            </a: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 &lt;name&gt; </a:t>
            </a:r>
            <a:r>
              <a:rPr lang="en-US" dirty="0"/>
              <a:t>- Make a directory with &lt;name&gt;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rmdir</a:t>
            </a: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 &lt;name&gt; </a:t>
            </a:r>
            <a:r>
              <a:rPr lang="en-US" dirty="0"/>
              <a:t>- Remove an </a:t>
            </a:r>
            <a:r>
              <a:rPr lang="en-US" dirty="0">
                <a:solidFill>
                  <a:srgbClr val="FF0000"/>
                </a:solidFill>
              </a:rPr>
              <a:t>empty</a:t>
            </a:r>
            <a:r>
              <a:rPr lang="en-US" dirty="0"/>
              <a:t> directory with &lt;name&gt;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cd &lt;name&gt; </a:t>
            </a:r>
            <a:r>
              <a:rPr lang="en-US" dirty="0"/>
              <a:t>- Change directory to &lt;name&gt;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86ACAD-D46D-F13C-4ED3-975D0524011A}"/>
              </a:ext>
            </a:extLst>
          </p:cNvPr>
          <p:cNvSpPr txBox="1"/>
          <p:nvPr/>
        </p:nvSpPr>
        <p:spPr>
          <a:xfrm>
            <a:off x="592411" y="3031232"/>
            <a:ext cx="105391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File Operation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touch &lt;name&gt;</a:t>
            </a:r>
            <a:r>
              <a:rPr lang="en-US" dirty="0"/>
              <a:t> – Create an empty file named &lt;name&gt; in the current directory 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mv &lt;file&gt; &lt;location&gt;</a:t>
            </a:r>
            <a:r>
              <a:rPr lang="en-US" dirty="0"/>
              <a:t> – Move the file with name &lt;file&gt; into &lt;location&gt;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cp &lt;file&gt; &lt;location&gt; -</a:t>
            </a:r>
            <a:r>
              <a:rPr lang="en-US" dirty="0"/>
              <a:t> Copy the file with name &lt;file&gt; into &lt;location&gt;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rm &lt;name&gt; -</a:t>
            </a:r>
            <a:r>
              <a:rPr lang="en-US" dirty="0"/>
              <a:t> Remove the file with name &lt;name&gt;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/>
              <a:t>cat &lt;name&gt; - Print the content of the file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python3 &lt;name&gt; </a:t>
            </a:r>
            <a:r>
              <a:rPr lang="en-US" dirty="0"/>
              <a:t>- Use Python3 interpreter to run the file with name &lt;name&gt;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3D06E2-7F0F-A654-41E0-B3FA7267D069}"/>
              </a:ext>
            </a:extLst>
          </p:cNvPr>
          <p:cNvSpPr txBox="1"/>
          <p:nvPr/>
        </p:nvSpPr>
        <p:spPr>
          <a:xfrm>
            <a:off x="592411" y="4992552"/>
            <a:ext cx="10539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dirty="0"/>
              <a:t>For your interest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man &lt;command&gt; </a:t>
            </a:r>
            <a:r>
              <a:rPr lang="en-US" dirty="0"/>
              <a:t>– Get the </a:t>
            </a:r>
            <a:r>
              <a:rPr lang="en-US" dirty="0" err="1"/>
              <a:t>说明书</a:t>
            </a:r>
            <a:r>
              <a:rPr lang="en-US" dirty="0"/>
              <a:t> of a command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ls –l - </a:t>
            </a:r>
            <a:r>
              <a:rPr lang="en-US" dirty="0"/>
              <a:t>List items in the current directory in vertical format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ls –a - </a:t>
            </a:r>
            <a:r>
              <a:rPr lang="en-US" dirty="0"/>
              <a:t>List all items (including the hidden) in the current directory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rm –r &lt;name&gt; </a:t>
            </a:r>
            <a:r>
              <a:rPr lang="en-US" dirty="0"/>
              <a:t>– Remove a directory named &lt;name&gt; containing files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echo &lt;text&gt; </a:t>
            </a:r>
            <a:r>
              <a:rPr lang="en-US" dirty="0"/>
              <a:t>- Print &lt;text&gt; as a message</a:t>
            </a:r>
          </a:p>
        </p:txBody>
      </p:sp>
    </p:spTree>
    <p:extLst>
      <p:ext uri="{BB962C8B-B14F-4D97-AF65-F5344CB8AC3E}">
        <p14:creationId xmlns:p14="http://schemas.microsoft.com/office/powerpoint/2010/main" val="1742720789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2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" panose="020B0609030202020204" pitchFamily="49" charset="0"/>
              </a:rPr>
              <a:t>Unix File System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97090F-AB13-6821-D08D-9D2C0E30944D}"/>
              </a:ext>
            </a:extLst>
          </p:cNvPr>
          <p:cNvSpPr txBox="1"/>
          <p:nvPr/>
        </p:nvSpPr>
        <p:spPr>
          <a:xfrm>
            <a:off x="6145423" y="1905506"/>
            <a:ext cx="587940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Absolute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Path vs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Relative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Path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Absolute: You can access the same file from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any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location. E.g. /bin/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Relative: You can access the file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based on current location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e.g., soda/Downloads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 descr="A diagram of a computer network&#10;&#10;Description automatically generated">
            <a:extLst>
              <a:ext uri="{FF2B5EF4-FFF2-40B4-BE49-F238E27FC236}">
                <a16:creationId xmlns:a16="http://schemas.microsoft.com/office/drawing/2014/main" id="{5C64440B-A10F-385C-F8BA-446319364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3" y="2018794"/>
            <a:ext cx="6134100" cy="293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265948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3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Built-in Functions –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print()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CE23287-379B-E663-9716-F4D27E6F7441}"/>
              </a:ext>
            </a:extLst>
          </p:cNvPr>
          <p:cNvSpPr txBox="1"/>
          <p:nvPr/>
        </p:nvSpPr>
        <p:spPr>
          <a:xfrm>
            <a:off x="914400" y="1417320"/>
            <a:ext cx="1036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err="1">
                <a:latin typeface="+mn-ea"/>
              </a:rPr>
              <a:t>查任何与Built-in相关的内容</a:t>
            </a:r>
            <a:r>
              <a:rPr lang="zh-CN" altLang="en-US" i="1" dirty="0">
                <a:latin typeface="+mn-ea"/>
              </a:rPr>
              <a:t>，务必优先看</a:t>
            </a:r>
            <a:r>
              <a:rPr lang="en-US" altLang="zh-CN" i="1" dirty="0">
                <a:latin typeface="+mn-ea"/>
                <a:hlinkClick r:id="rId2"/>
              </a:rPr>
              <a:t>Official Documentation</a:t>
            </a:r>
            <a:r>
              <a:rPr lang="en-US" altLang="zh-CN" i="1" dirty="0">
                <a:latin typeface="+mn-ea"/>
              </a:rPr>
              <a:t>!</a:t>
            </a:r>
            <a:r>
              <a:rPr lang="zh-CN" altLang="en-US" i="1" dirty="0">
                <a:latin typeface="+mn-ea"/>
              </a:rPr>
              <a:t> 这是由最懂</a:t>
            </a:r>
            <a:r>
              <a:rPr lang="en-US" altLang="zh-CN" i="1" dirty="0">
                <a:latin typeface="+mn-ea"/>
              </a:rPr>
              <a:t>Python</a:t>
            </a:r>
            <a:r>
              <a:rPr lang="zh-CN" altLang="en-US" i="1" dirty="0">
                <a:latin typeface="+mn-ea"/>
              </a:rPr>
              <a:t>的人编写的。</a:t>
            </a:r>
            <a:endParaRPr lang="en-US" i="1" dirty="0">
              <a:latin typeface="+mn-ea"/>
            </a:endParaRPr>
          </a:p>
        </p:txBody>
      </p:sp>
      <p:sp>
        <p:nvSpPr>
          <p:cNvPr id="3" name="Cube 2">
            <a:extLst>
              <a:ext uri="{FF2B5EF4-FFF2-40B4-BE49-F238E27FC236}">
                <a16:creationId xmlns:a16="http://schemas.microsoft.com/office/drawing/2014/main" id="{B8978037-4769-6360-3E6D-DD49BF8212CB}"/>
              </a:ext>
            </a:extLst>
          </p:cNvPr>
          <p:cNvSpPr/>
          <p:nvPr/>
        </p:nvSpPr>
        <p:spPr>
          <a:xfrm>
            <a:off x="5354610" y="2336985"/>
            <a:ext cx="1225484" cy="1093509"/>
          </a:xfrm>
          <a:prstGeom prst="cube">
            <a:avLst/>
          </a:prstGeom>
          <a:solidFill>
            <a:srgbClr val="FFB30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A847353-B741-4910-B85F-EE951B3D57AE}"/>
              </a:ext>
            </a:extLst>
          </p:cNvPr>
          <p:cNvCxnSpPr>
            <a:cxnSpLocks/>
          </p:cNvCxnSpPr>
          <p:nvPr/>
        </p:nvCxnSpPr>
        <p:spPr>
          <a:xfrm>
            <a:off x="7334394" y="2914933"/>
            <a:ext cx="1177595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F68957D3-0B7C-B278-54B9-2CB54B08C562}"/>
              </a:ext>
            </a:extLst>
          </p:cNvPr>
          <p:cNvSpPr txBox="1"/>
          <p:nvPr/>
        </p:nvSpPr>
        <p:spPr>
          <a:xfrm>
            <a:off x="5167252" y="1786652"/>
            <a:ext cx="16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61673-000B-9F03-D998-24BA811C4299}"/>
              </a:ext>
            </a:extLst>
          </p:cNvPr>
          <p:cNvSpPr txBox="1"/>
          <p:nvPr/>
        </p:nvSpPr>
        <p:spPr>
          <a:xfrm>
            <a:off x="8708310" y="2652906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Outputs</a:t>
            </a:r>
          </a:p>
          <a:p>
            <a:pPr algn="ctr"/>
            <a:r>
              <a:rPr lang="en-US" sz="2400" dirty="0"/>
              <a:t>(return)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CEE5EB-D4EA-044E-3CF0-F1B08A1417CA}"/>
              </a:ext>
            </a:extLst>
          </p:cNvPr>
          <p:cNvSpPr txBox="1"/>
          <p:nvPr/>
        </p:nvSpPr>
        <p:spPr>
          <a:xfrm>
            <a:off x="322730" y="2652906"/>
            <a:ext cx="26377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Inputs</a:t>
            </a:r>
          </a:p>
          <a:p>
            <a:pPr algn="ctr"/>
            <a:r>
              <a:rPr lang="en-US" sz="2400" dirty="0"/>
              <a:t>(Call </a:t>
            </a:r>
            <a:r>
              <a:rPr lang="en-US" sz="2400" dirty="0" err="1"/>
              <a:t>function时</a:t>
            </a:r>
            <a:r>
              <a:rPr lang="zh-CN" altLang="en-US" sz="2400" dirty="0"/>
              <a:t>括号里放的内容）</a:t>
            </a:r>
            <a:endParaRPr lang="en-US" sz="2400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0E19AAB-FCFC-F8D2-6B5B-A7CE2793A1E3}"/>
              </a:ext>
            </a:extLst>
          </p:cNvPr>
          <p:cNvCxnSpPr>
            <a:cxnSpLocks/>
          </p:cNvCxnSpPr>
          <p:nvPr/>
        </p:nvCxnSpPr>
        <p:spPr>
          <a:xfrm>
            <a:off x="3156841" y="2943231"/>
            <a:ext cx="1177595" cy="0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20E53F1-D0C3-A24D-85D5-F5C6A0B0ED4D}"/>
              </a:ext>
            </a:extLst>
          </p:cNvPr>
          <p:cNvSpPr txBox="1"/>
          <p:nvPr/>
        </p:nvSpPr>
        <p:spPr>
          <a:xfrm>
            <a:off x="5167252" y="3519162"/>
            <a:ext cx="160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Do something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B1AB57F-2B50-C95E-EF2B-5D074CBF9F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91" y="4296748"/>
            <a:ext cx="5473700" cy="2514600"/>
          </a:xfrm>
          <a:prstGeom prst="rect">
            <a:avLst/>
          </a:prstGeom>
        </p:spPr>
      </p:pic>
      <p:sp>
        <p:nvSpPr>
          <p:cNvPr id="12" name="Folded Corner 11">
            <a:extLst>
              <a:ext uri="{FF2B5EF4-FFF2-40B4-BE49-F238E27FC236}">
                <a16:creationId xmlns:a16="http://schemas.microsoft.com/office/drawing/2014/main" id="{7688E884-82D0-D53D-5791-A5F76CD630FB}"/>
              </a:ext>
            </a:extLst>
          </p:cNvPr>
          <p:cNvSpPr/>
          <p:nvPr/>
        </p:nvSpPr>
        <p:spPr>
          <a:xfrm>
            <a:off x="8179825" y="3578857"/>
            <a:ext cx="3897424" cy="1092751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 dirty="0"/>
              <a:t>What is the difference between built-in keywords and built-in functions?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6B91955-38AF-994B-03BD-24F8BDF0C4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8311" y="4684603"/>
            <a:ext cx="4412499" cy="2126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31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12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3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Built-in Functions –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print()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214A5B-8116-92C6-319D-FED578FA32F8}"/>
              </a:ext>
            </a:extLst>
          </p:cNvPr>
          <p:cNvSpPr txBox="1"/>
          <p:nvPr/>
        </p:nvSpPr>
        <p:spPr>
          <a:xfrm>
            <a:off x="2966521" y="6488668"/>
            <a:ext cx="62589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Ref. https://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docs.python.org</a:t>
            </a:r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/3.11/library/</a:t>
            </a:r>
            <a:r>
              <a:rPr lang="en-US" dirty="0" err="1">
                <a:solidFill>
                  <a:schemeClr val="bg1">
                    <a:lumMod val="85000"/>
                  </a:schemeClr>
                </a:solidFill>
              </a:rPr>
              <a:t>functions.html#print</a:t>
            </a:r>
            <a:endParaRPr lang="en-US" dirty="0">
              <a:solidFill>
                <a:schemeClr val="bg1">
                  <a:lumMod val="85000"/>
                </a:schemeClr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0EC3479-E76D-DB60-3909-72081D834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188" y="1661904"/>
            <a:ext cx="7632352" cy="35341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8FD8CFD-E941-A25D-1A4E-0F2016088AEE}"/>
              </a:ext>
            </a:extLst>
          </p:cNvPr>
          <p:cNvSpPr txBox="1"/>
          <p:nvPr/>
        </p:nvSpPr>
        <p:spPr>
          <a:xfrm>
            <a:off x="8162365" y="1775012"/>
            <a:ext cx="3765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 err="1"/>
              <a:t>sep</a:t>
            </a:r>
            <a:r>
              <a:rPr lang="en-US" sz="2400" dirty="0"/>
              <a:t>: </a:t>
            </a:r>
            <a:r>
              <a:rPr lang="en-US" sz="2400" dirty="0" err="1"/>
              <a:t>当</a:t>
            </a:r>
            <a:r>
              <a:rPr lang="en-US" sz="2400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print</a:t>
            </a: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()</a:t>
            </a:r>
            <a:r>
              <a:rPr lang="en-US" sz="2400" dirty="0" err="1"/>
              <a:t>接收若干个inputs时</a:t>
            </a:r>
            <a:r>
              <a:rPr lang="zh-CN" altLang="en-US" sz="2400" dirty="0"/>
              <a:t>，逗号会被</a:t>
            </a:r>
            <a:r>
              <a:rPr lang="en-US" altLang="zh-CN" sz="2400" dirty="0" err="1"/>
              <a:t>sep</a:t>
            </a:r>
            <a:r>
              <a:rPr lang="zh-CN" altLang="en-US" sz="2400" dirty="0"/>
              <a:t>设置的字符所取代。</a:t>
            </a:r>
            <a:endParaRPr lang="en-US" sz="24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1B777BD-37F9-A7B6-1375-20A8D5390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2287" y="2998109"/>
            <a:ext cx="4359713" cy="124703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6370D1D-8149-EACA-B0F8-8BEEF7258FC5}"/>
              </a:ext>
            </a:extLst>
          </p:cNvPr>
          <p:cNvSpPr txBox="1"/>
          <p:nvPr/>
        </p:nvSpPr>
        <p:spPr>
          <a:xfrm>
            <a:off x="8162365" y="4311546"/>
            <a:ext cx="37651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end: </a:t>
            </a: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print()</a:t>
            </a:r>
            <a:r>
              <a:rPr lang="en-CN" sz="2400" dirty="0"/>
              <a:t>会自动在每次print结束后添加end设置的字符</a:t>
            </a:r>
            <a:r>
              <a:rPr lang="zh-CN" altLang="en-US" sz="2400" dirty="0"/>
              <a:t>。默认为</a:t>
            </a:r>
            <a:r>
              <a:rPr lang="en-US" altLang="zh-CN" sz="2400" dirty="0"/>
              <a:t>\n</a:t>
            </a:r>
            <a:r>
              <a:rPr lang="zh-CN" altLang="en-US" sz="2400" dirty="0"/>
              <a:t>所以我们每次</a:t>
            </a:r>
            <a:r>
              <a:rPr lang="en-US" altLang="zh-CN" sz="2400" dirty="0"/>
              <a:t>print</a:t>
            </a:r>
            <a:r>
              <a:rPr lang="zh-CN" altLang="en-US" sz="2400" dirty="0"/>
              <a:t>都会自动换行。</a:t>
            </a:r>
            <a:endParaRPr lang="en-US" sz="24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768F337-59BC-2916-7CBE-B6C4EE7870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105" y="5233341"/>
            <a:ext cx="3910479" cy="125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550181"/>
      </p:ext>
    </p:extLst>
  </p:cSld>
  <p:clrMapOvr>
    <a:masterClrMapping/>
  </p:clrMapOvr>
  <p:transition spd="slow">
    <p:push dir="u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Strings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A8580B-C26C-C152-0DCC-1C1343493D54}"/>
              </a:ext>
            </a:extLst>
          </p:cNvPr>
          <p:cNvSpPr txBox="1"/>
          <p:nvPr/>
        </p:nvSpPr>
        <p:spPr>
          <a:xfrm>
            <a:off x="582706" y="1559859"/>
            <a:ext cx="1102658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String指的就是</a:t>
            </a:r>
            <a:r>
              <a:rPr lang="en-US" sz="2400" b="1" dirty="0" err="1">
                <a:solidFill>
                  <a:srgbClr val="FF0000"/>
                </a:solidFill>
              </a:rPr>
              <a:t>文本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r>
              <a:rPr lang="en-US" altLang="zh-CN" sz="2400" dirty="0"/>
              <a:t>Syntax</a:t>
            </a:r>
            <a:r>
              <a:rPr lang="zh-CN" altLang="en-US" sz="2400" dirty="0"/>
              <a:t>：</a:t>
            </a:r>
            <a:r>
              <a:rPr lang="en-US" altLang="zh-CN" sz="2400" dirty="0"/>
              <a:t>Must be enclosed by ‘ or “</a:t>
            </a:r>
            <a:r>
              <a:rPr lang="zh-CN" altLang="en-US" sz="2400" dirty="0"/>
              <a:t>（一定要</a:t>
            </a:r>
            <a:r>
              <a:rPr lang="zh-CN" altLang="en-US" sz="2400" dirty="0">
                <a:solidFill>
                  <a:srgbClr val="FF0000"/>
                </a:solidFill>
                <a:highlight>
                  <a:srgbClr val="FFFF00"/>
                </a:highlight>
              </a:rPr>
              <a:t>前后对应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endParaRPr lang="en-US" sz="2400" dirty="0"/>
          </a:p>
          <a:p>
            <a:r>
              <a:rPr lang="en-US" sz="2400" dirty="0" err="1"/>
              <a:t>特殊字符</a:t>
            </a:r>
            <a:r>
              <a:rPr lang="zh-CN" altLang="en-US" sz="2400" dirty="0"/>
              <a:t>：单靠键盘按键无法打出来的字符</a:t>
            </a:r>
            <a:endParaRPr lang="en-US" altLang="zh-CN" sz="2400" dirty="0"/>
          </a:p>
          <a:p>
            <a:r>
              <a:rPr lang="en-US" sz="2400" dirty="0"/>
              <a:t>Escape character: backslash \ </a:t>
            </a:r>
            <a:r>
              <a:rPr lang="en-US" sz="2400" dirty="0" err="1"/>
              <a:t>反斜杠</a:t>
            </a:r>
            <a:endParaRPr lang="en-US" sz="2400" dirty="0"/>
          </a:p>
          <a:p>
            <a:r>
              <a:rPr lang="en-US" sz="2400" dirty="0"/>
              <a:t>\n: Newline </a:t>
            </a:r>
            <a:r>
              <a:rPr lang="en-US" sz="2400" dirty="0" err="1"/>
              <a:t>character等效于按回车键</a:t>
            </a:r>
            <a:r>
              <a:rPr lang="zh-CN" altLang="en-US" sz="2400" dirty="0"/>
              <a:t>（换行）</a:t>
            </a:r>
            <a:endParaRPr lang="en-US" altLang="zh-CN" sz="2400" dirty="0"/>
          </a:p>
          <a:p>
            <a:r>
              <a:rPr lang="en-US" sz="2400" dirty="0"/>
              <a:t>\t: Tab </a:t>
            </a:r>
            <a:r>
              <a:rPr lang="en-US" sz="2400" dirty="0" err="1"/>
              <a:t>characte等效于按Tab键</a:t>
            </a:r>
            <a:r>
              <a:rPr lang="zh-CN" altLang="en-US" sz="2400" dirty="0"/>
              <a:t>（</a:t>
            </a:r>
            <a:r>
              <a:rPr lang="en-US" altLang="zh-CN" sz="2400" dirty="0"/>
              <a:t>indent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r>
              <a:rPr lang="en-US" sz="2400" dirty="0"/>
              <a:t>\\: </a:t>
            </a:r>
            <a:r>
              <a:rPr lang="zh-CN" altLang="en-US" sz="2400" dirty="0"/>
              <a:t>如果我只想</a:t>
            </a:r>
            <a:r>
              <a:rPr lang="en-US" altLang="zh-CN" sz="2400" dirty="0"/>
              <a:t>print</a:t>
            </a:r>
            <a:r>
              <a:rPr lang="zh-CN" altLang="en-US" sz="2400" dirty="0"/>
              <a:t>一个普通的反斜杠</a:t>
            </a:r>
            <a:endParaRPr lang="en-US" altLang="zh-CN" sz="2400" dirty="0"/>
          </a:p>
          <a:p>
            <a:r>
              <a:rPr lang="en-US" sz="2400" dirty="0"/>
              <a:t>\ + </a:t>
            </a:r>
            <a:r>
              <a:rPr lang="en-US" sz="2400" dirty="0" err="1"/>
              <a:t>引号</a:t>
            </a:r>
            <a:r>
              <a:rPr lang="zh-CN" altLang="en-US" sz="2400" dirty="0"/>
              <a:t>：用于告诉</a:t>
            </a:r>
            <a:r>
              <a:rPr lang="en-US" altLang="zh-CN" sz="2400" dirty="0"/>
              <a:t>Python</a:t>
            </a:r>
            <a:r>
              <a:rPr lang="zh-CN" altLang="en-US" sz="2400" dirty="0"/>
              <a:t>，把该引号作为文本处理而不是关闭</a:t>
            </a:r>
            <a:r>
              <a:rPr lang="en-US" altLang="zh-CN" sz="2400" dirty="0"/>
              <a:t>String</a:t>
            </a:r>
            <a:r>
              <a:rPr lang="zh-CN" altLang="en-US" sz="2400" dirty="0"/>
              <a:t>的提示符。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DA0301-B871-1F55-A09B-6B8AB91A6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706" y="4976179"/>
            <a:ext cx="5562600" cy="18161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A1E143B-7278-2765-A793-53D429AA8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505" y="4887693"/>
            <a:ext cx="5286189" cy="1970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667489"/>
      </p:ext>
    </p:extLst>
  </p:cSld>
  <p:clrMapOvr>
    <a:masterClrMapping/>
  </p:clrMapOvr>
  <p:transition spd="slow">
    <p:push dir="u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String Concatenation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A8580B-C26C-C152-0DCC-1C1343493D54}"/>
              </a:ext>
            </a:extLst>
          </p:cNvPr>
          <p:cNvSpPr txBox="1"/>
          <p:nvPr/>
        </p:nvSpPr>
        <p:spPr>
          <a:xfrm>
            <a:off x="840682" y="1583609"/>
            <a:ext cx="11026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String</a:t>
            </a:r>
            <a:r>
              <a:rPr lang="en-CN" sz="2400" dirty="0"/>
              <a:t>在Python里有加法和乘法</a:t>
            </a:r>
            <a:r>
              <a:rPr lang="zh-CN" altLang="en-US" sz="2400" dirty="0"/>
              <a:t>，严格意义上来讲</a:t>
            </a:r>
            <a:r>
              <a:rPr lang="zh-CN" altLang="en-US" sz="2400" dirty="0">
                <a:solidFill>
                  <a:srgbClr val="FF0000"/>
                </a:solidFill>
              </a:rPr>
              <a:t>不叫运算</a:t>
            </a:r>
            <a:r>
              <a:rPr lang="zh-CN" altLang="en-US" sz="2400" dirty="0"/>
              <a:t>。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80F8D0-A7BD-AFEB-DA77-5A61F8F655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111" y="2045274"/>
            <a:ext cx="6685778" cy="31344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D08E20-2E97-90D9-0CD4-FABDAF43C94C}"/>
              </a:ext>
            </a:extLst>
          </p:cNvPr>
          <p:cNvSpPr txBox="1"/>
          <p:nvPr/>
        </p:nvSpPr>
        <p:spPr>
          <a:xfrm>
            <a:off x="1398822" y="5538507"/>
            <a:ext cx="110265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N" sz="2400" dirty="0"/>
              <a:t>不能说String Addition or Multiplication!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N" sz="2400" dirty="0"/>
              <a:t>乘号一定是跟一个正整数!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574467386"/>
      </p:ext>
    </p:extLst>
  </p:cSld>
  <p:clrMapOvr>
    <a:masterClrMapping/>
  </p:clrMapOvr>
  <p:transition spd="slow">
    <p:push dir="u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4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Strings – Multi-line String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A8580B-C26C-C152-0DCC-1C1343493D54}"/>
              </a:ext>
            </a:extLst>
          </p:cNvPr>
          <p:cNvSpPr txBox="1"/>
          <p:nvPr/>
        </p:nvSpPr>
        <p:spPr>
          <a:xfrm>
            <a:off x="582706" y="1334228"/>
            <a:ext cx="11026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当你想要打多行文本的时候会发现：</a:t>
            </a:r>
            <a:endParaRPr lang="en-US" altLang="zh-CN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4DEBD5-BEA7-73D4-1A4E-C8EB499D3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9528" y="1760269"/>
            <a:ext cx="6672943" cy="23117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AC471C-C6E7-543D-99AB-D9A74189F696}"/>
              </a:ext>
            </a:extLst>
          </p:cNvPr>
          <p:cNvSpPr txBox="1"/>
          <p:nvPr/>
        </p:nvSpPr>
        <p:spPr>
          <a:xfrm>
            <a:off x="582706" y="4095753"/>
            <a:ext cx="110265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Python Multi-line string syntax</a:t>
            </a:r>
            <a:r>
              <a:rPr lang="zh-CN" altLang="en-US" sz="2400" dirty="0"/>
              <a:t> </a:t>
            </a:r>
            <a:r>
              <a:rPr lang="en-US" altLang="zh-CN" sz="2400" dirty="0"/>
              <a:t>—— </a:t>
            </a:r>
            <a:r>
              <a:rPr lang="zh-CN" altLang="en-US" sz="2400" dirty="0"/>
              <a:t>用三个单引号或双引号做提示符：</a:t>
            </a:r>
            <a:endParaRPr lang="en-US" altLang="zh-CN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FF160B-82DC-E00C-EF27-73EC4CBE22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7854" y="4557418"/>
            <a:ext cx="5776289" cy="227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710039"/>
      </p:ext>
    </p:extLst>
  </p:cSld>
  <p:clrMapOvr>
    <a:masterClrMapping/>
  </p:clrMapOvr>
  <p:transition spd="slow">
    <p:push dir="u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5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" panose="020B0609030202020204" pitchFamily="49" charset="0"/>
              </a:rPr>
              <a:t>Variables</a:t>
            </a: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F8900952-31D7-7E3B-5423-5CB2F7ABB692}"/>
              </a:ext>
            </a:extLst>
          </p:cNvPr>
          <p:cNvSpPr txBox="1"/>
          <p:nvPr/>
        </p:nvSpPr>
        <p:spPr>
          <a:xfrm>
            <a:off x="701040" y="1432998"/>
            <a:ext cx="1440815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90000"/>
              </a:lnSpc>
              <a:buFont typeface="Wingdings" panose="05000000000000000000" charset="0"/>
              <a:buChar char=""/>
            </a:pPr>
            <a:r>
              <a:rPr lang="en-US" sz="2800" dirty="0">
                <a:latin typeface="+mn-ea"/>
                <a:cs typeface="+mn-ea"/>
              </a:rPr>
              <a:t>What are variables?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59F0362C-4912-1C6A-AC68-54B8034CDF3D}"/>
              </a:ext>
            </a:extLst>
          </p:cNvPr>
          <p:cNvSpPr txBox="1"/>
          <p:nvPr/>
        </p:nvSpPr>
        <p:spPr>
          <a:xfrm>
            <a:off x="1541722" y="1986565"/>
            <a:ext cx="15982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n-ea"/>
                <a:cs typeface="+mn-ea"/>
              </a:rPr>
              <a:t>Variables are </a:t>
            </a:r>
            <a:r>
              <a:rPr lang="en-US" sz="2400" b="1" dirty="0">
                <a:solidFill>
                  <a:srgbClr val="FF0000"/>
                </a:solidFill>
                <a:latin typeface="+mn-ea"/>
                <a:cs typeface="+mn-ea"/>
              </a:rPr>
              <a:t>named</a:t>
            </a:r>
            <a:r>
              <a:rPr lang="en-US" sz="2400" dirty="0">
                <a:latin typeface="+mn-ea"/>
                <a:cs typeface="+mn-ea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+mn-ea"/>
                <a:cs typeface="+mn-ea"/>
              </a:rPr>
              <a:t>containers</a:t>
            </a:r>
            <a:r>
              <a:rPr lang="en-US" sz="2400" dirty="0">
                <a:latin typeface="+mn-ea"/>
                <a:cs typeface="+mn-ea"/>
              </a:rPr>
              <a:t> to store information.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25351064-C408-5D22-BD68-A6A1D5D8FBA2}"/>
              </a:ext>
            </a:extLst>
          </p:cNvPr>
          <p:cNvSpPr txBox="1"/>
          <p:nvPr/>
        </p:nvSpPr>
        <p:spPr>
          <a:xfrm>
            <a:off x="701040" y="2519758"/>
            <a:ext cx="1440815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90000"/>
              </a:lnSpc>
              <a:buFont typeface="Wingdings" panose="05000000000000000000" charset="0"/>
              <a:buChar char=""/>
            </a:pPr>
            <a:r>
              <a:rPr lang="en-US" sz="2800" dirty="0">
                <a:latin typeface="+mn-ea"/>
                <a:cs typeface="+mn-ea"/>
              </a:rPr>
              <a:t>Basic data types</a:t>
            </a:r>
          </a:p>
        </p:txBody>
      </p:sp>
      <p:sp>
        <p:nvSpPr>
          <p:cNvPr id="6" name="Text Box 6">
            <a:extLst>
              <a:ext uri="{FF2B5EF4-FFF2-40B4-BE49-F238E27FC236}">
                <a16:creationId xmlns:a16="http://schemas.microsoft.com/office/drawing/2014/main" id="{19C9C76C-DF09-AEB4-0FF9-537FB6F41740}"/>
              </a:ext>
            </a:extLst>
          </p:cNvPr>
          <p:cNvSpPr txBox="1"/>
          <p:nvPr/>
        </p:nvSpPr>
        <p:spPr>
          <a:xfrm>
            <a:off x="701040" y="5294352"/>
            <a:ext cx="1440815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90000"/>
              </a:lnSpc>
              <a:buFont typeface="Wingdings" panose="05000000000000000000" charset="0"/>
              <a:buChar char=""/>
            </a:pPr>
            <a:r>
              <a:rPr lang="en-US" sz="2800" dirty="0">
                <a:latin typeface="+mn-ea"/>
                <a:cs typeface="+mn-ea"/>
              </a:rPr>
              <a:t>What is a valid variable name?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D90040F5-6BAB-8E14-263D-9D878C109007}"/>
              </a:ext>
            </a:extLst>
          </p:cNvPr>
          <p:cNvSpPr txBox="1"/>
          <p:nvPr/>
        </p:nvSpPr>
        <p:spPr>
          <a:xfrm>
            <a:off x="1541722" y="5846011"/>
            <a:ext cx="16189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>
                <a:solidFill>
                  <a:srgbClr val="FF0000"/>
                </a:solidFill>
                <a:latin typeface="+mn-ea"/>
                <a:cs typeface="+mn-ea"/>
              </a:rPr>
              <a:t>Upper/Lowercase letters, numbers, special symbols?</a:t>
            </a:r>
          </a:p>
        </p:txBody>
      </p:sp>
      <p:sp>
        <p:nvSpPr>
          <p:cNvPr id="8" name="Folded Corner 7">
            <a:extLst>
              <a:ext uri="{FF2B5EF4-FFF2-40B4-BE49-F238E27FC236}">
                <a16:creationId xmlns:a16="http://schemas.microsoft.com/office/drawing/2014/main" id="{031816A3-0FC6-7B71-BE5E-06A4E8334EA8}"/>
              </a:ext>
            </a:extLst>
          </p:cNvPr>
          <p:cNvSpPr/>
          <p:nvPr/>
        </p:nvSpPr>
        <p:spPr>
          <a:xfrm>
            <a:off x="7860306" y="3127906"/>
            <a:ext cx="3897424" cy="1092751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When to use which data types?</a:t>
            </a:r>
          </a:p>
        </p:txBody>
      </p:sp>
      <p:sp>
        <p:nvSpPr>
          <p:cNvPr id="9" name="Text Box 2">
            <a:extLst>
              <a:ext uri="{FF2B5EF4-FFF2-40B4-BE49-F238E27FC236}">
                <a16:creationId xmlns:a16="http://schemas.microsoft.com/office/drawing/2014/main" id="{73707131-4AF3-592B-7698-20D104899426}"/>
              </a:ext>
            </a:extLst>
          </p:cNvPr>
          <p:cNvSpPr txBox="1"/>
          <p:nvPr/>
        </p:nvSpPr>
        <p:spPr>
          <a:xfrm>
            <a:off x="1541722" y="2939747"/>
            <a:ext cx="6755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latin typeface="+mn-ea"/>
                <a:cs typeface="+mn-ea"/>
              </a:rPr>
              <a:t>int</a:t>
            </a:r>
            <a:r>
              <a:rPr lang="zh-CN" altLang="en-US" sz="2400" dirty="0">
                <a:latin typeface="+mn-ea"/>
                <a:cs typeface="+mn-ea"/>
              </a:rPr>
              <a:t> </a:t>
            </a:r>
            <a:r>
              <a:rPr lang="en-US" sz="2400" dirty="0" err="1"/>
              <a:t>整数</a:t>
            </a:r>
            <a:endParaRPr lang="en-US" sz="2400" dirty="0">
              <a:latin typeface="+mn-ea"/>
              <a:cs typeface="+mn-ea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latin typeface="+mn-ea"/>
                <a:cs typeface="+mn-ea"/>
              </a:rPr>
              <a:t>float</a:t>
            </a:r>
            <a:r>
              <a:rPr lang="zh-CN" altLang="en-US" sz="2400" strike="sngStrike" dirty="0"/>
              <a:t>小数</a:t>
            </a:r>
            <a:r>
              <a:rPr lang="zh-CN" altLang="en-US" sz="2400" dirty="0"/>
              <a:t> </a:t>
            </a:r>
            <a:r>
              <a:rPr lang="zh-CN" altLang="en-US" sz="2400" dirty="0">
                <a:solidFill>
                  <a:srgbClr val="FF0000"/>
                </a:solidFill>
              </a:rPr>
              <a:t>实数</a:t>
            </a:r>
            <a:r>
              <a:rPr lang="en-US" altLang="zh-CN" sz="2400" dirty="0">
                <a:solidFill>
                  <a:srgbClr val="FF0000"/>
                </a:solidFill>
              </a:rPr>
              <a:t> (Not accurate)</a:t>
            </a:r>
            <a:endParaRPr lang="en-US" sz="2400" dirty="0">
              <a:latin typeface="+mn-ea"/>
              <a:cs typeface="+mn-ea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latin typeface="+mn-ea"/>
                <a:cs typeface="+mn-ea"/>
              </a:rPr>
              <a:t>bool (</a:t>
            </a: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True</a:t>
            </a:r>
            <a:r>
              <a:rPr lang="en-US" sz="2400" dirty="0">
                <a:latin typeface="+mn-ea"/>
                <a:cs typeface="+mn-ea"/>
              </a:rPr>
              <a:t> or </a:t>
            </a: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False</a:t>
            </a:r>
            <a:r>
              <a:rPr lang="en-US" sz="2400" dirty="0">
                <a:latin typeface="+mn-ea"/>
                <a:cs typeface="+mn-ea"/>
              </a:rPr>
              <a:t>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latin typeface="+mn-ea"/>
                <a:cs typeface="+mn-ea"/>
              </a:rPr>
              <a:t>str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latin typeface="+mn-ea"/>
                <a:cs typeface="+mn-ea"/>
              </a:rPr>
              <a:t>(</a:t>
            </a:r>
            <a:r>
              <a:rPr lang="en-US" sz="2400" dirty="0" err="1">
                <a:latin typeface="+mn-ea"/>
                <a:cs typeface="+mn-ea"/>
              </a:rPr>
              <a:t>NoneType</a:t>
            </a:r>
            <a:r>
              <a:rPr lang="en-US" sz="2400" dirty="0">
                <a:latin typeface="+mn-ea"/>
                <a:cs typeface="+mn-ea"/>
              </a:rPr>
              <a:t>)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>
                <a:latin typeface="+mn-ea"/>
                <a:cs typeface="+mn-ea"/>
              </a:rPr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33536776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8" grpId="1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6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Data Types and Objects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7E3ADB-3084-D89C-A333-1C01BDD8DEA9}"/>
              </a:ext>
            </a:extLst>
          </p:cNvPr>
          <p:cNvSpPr txBox="1"/>
          <p:nvPr/>
        </p:nvSpPr>
        <p:spPr>
          <a:xfrm>
            <a:off x="546264" y="1626919"/>
            <a:ext cx="111271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Data Type: </a:t>
            </a:r>
            <a:r>
              <a:rPr lang="en-US" sz="2400" dirty="0" err="1"/>
              <a:t>Class类</a:t>
            </a:r>
            <a:endParaRPr lang="en-US" sz="2400" dirty="0"/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dirty="0" err="1"/>
              <a:t>我能自称一类说明</a:t>
            </a:r>
            <a:r>
              <a:rPr lang="zh-CN" altLang="en-US" sz="2400" dirty="0"/>
              <a:t>我有特别的</a:t>
            </a:r>
            <a:r>
              <a:rPr lang="zh-CN" altLang="en-US" sz="2400" dirty="0">
                <a:solidFill>
                  <a:srgbClr val="FF0000"/>
                </a:solidFill>
              </a:rPr>
              <a:t>性质</a:t>
            </a:r>
            <a:r>
              <a:rPr lang="zh-CN" altLang="en-US" sz="2400" dirty="0"/>
              <a:t>（</a:t>
            </a:r>
            <a:r>
              <a:rPr lang="en-US" altLang="zh-CN" sz="2400" dirty="0"/>
              <a:t>attribute</a:t>
            </a:r>
            <a:r>
              <a:rPr lang="zh-CN" altLang="en-US" sz="2400" dirty="0"/>
              <a:t>）和特别的</a:t>
            </a:r>
            <a:r>
              <a:rPr lang="zh-CN" altLang="en-US" sz="2400" dirty="0">
                <a:solidFill>
                  <a:srgbClr val="FF0000"/>
                </a:solidFill>
              </a:rPr>
              <a:t>行为</a:t>
            </a:r>
            <a:r>
              <a:rPr lang="zh-CN" altLang="en-US" sz="2400" dirty="0"/>
              <a:t>（</a:t>
            </a:r>
            <a:r>
              <a:rPr lang="en-US" altLang="zh-CN" sz="2400" dirty="0"/>
              <a:t>method</a:t>
            </a:r>
            <a:r>
              <a:rPr lang="zh-CN" altLang="en-US" sz="2400" dirty="0"/>
              <a:t>）。</a:t>
            </a:r>
            <a:endParaRPr lang="en-US" altLang="zh-CN" sz="2400" dirty="0"/>
          </a:p>
          <a:p>
            <a:pPr marL="342900" indent="-342900">
              <a:buFont typeface="Wingdings" pitchFamily="2" charset="2"/>
              <a:buChar char="v"/>
            </a:pPr>
            <a:r>
              <a:rPr lang="en-US" altLang="zh-CN" sz="2400" dirty="0"/>
              <a:t>Object</a:t>
            </a:r>
            <a:r>
              <a:rPr lang="zh-CN" altLang="en-US" sz="2400" dirty="0"/>
              <a:t>：一个类下的个体（</a:t>
            </a:r>
            <a:r>
              <a:rPr lang="en-US" altLang="zh-CN" sz="2400" dirty="0"/>
              <a:t>instance</a:t>
            </a:r>
            <a:r>
              <a:rPr lang="zh-CN" altLang="en-US" sz="2400" dirty="0"/>
              <a:t>）。一个</a:t>
            </a:r>
            <a:r>
              <a:rPr lang="en-US" altLang="zh-CN" sz="2400" dirty="0"/>
              <a:t>object</a:t>
            </a:r>
            <a:r>
              <a:rPr lang="zh-CN" altLang="en-US" sz="2400" dirty="0"/>
              <a:t>能包含多个别的</a:t>
            </a:r>
            <a:r>
              <a:rPr lang="en-US" altLang="zh-CN" sz="2400" dirty="0"/>
              <a:t>object</a:t>
            </a:r>
            <a:r>
              <a:rPr lang="zh-CN" altLang="en-US" sz="2400" dirty="0"/>
              <a:t>。（</a:t>
            </a:r>
            <a:r>
              <a:rPr lang="zh-CN" altLang="en-US" sz="2400" u="sng" dirty="0"/>
              <a:t>初涉，以后还会讲到</a:t>
            </a:r>
            <a:r>
              <a:rPr lang="zh-CN" altLang="en-US" sz="2400" dirty="0"/>
              <a:t>）</a:t>
            </a: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8A78AD-4494-CCC7-86D1-B6BF200586A4}"/>
              </a:ext>
            </a:extLst>
          </p:cNvPr>
          <p:cNvSpPr txBox="1"/>
          <p:nvPr/>
        </p:nvSpPr>
        <p:spPr>
          <a:xfrm>
            <a:off x="546265" y="3242267"/>
            <a:ext cx="71608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Method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dirty="0" err="1"/>
              <a:t>可以把它理解成一种特殊的只有一类object有的function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 marL="800100" lvl="1" indent="-342900">
              <a:buFont typeface="Wingdings" pitchFamily="2" charset="2"/>
              <a:buChar char="v"/>
            </a:pPr>
            <a:r>
              <a:rPr lang="zh-CN" altLang="en-US" sz="2400" dirty="0"/>
              <a:t>使用</a:t>
            </a:r>
            <a:r>
              <a:rPr lang="en-US" altLang="zh-CN" sz="2400" dirty="0"/>
              <a:t>Syntax</a:t>
            </a:r>
            <a:r>
              <a:rPr lang="zh-CN" altLang="en-US" sz="2400" dirty="0"/>
              <a:t>格式为：</a:t>
            </a:r>
            <a:endParaRPr lang="en-US" altLang="zh-CN" sz="2400" dirty="0"/>
          </a:p>
          <a:p>
            <a:pPr lvl="2"/>
            <a:r>
              <a:rPr lang="en-US" altLang="zh-CN" sz="2400" dirty="0"/>
              <a:t>object.&lt;method name&gt;(inputs)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dirty="0" err="1"/>
              <a:t>比如String的built</a:t>
            </a:r>
            <a:r>
              <a:rPr lang="en-US" altLang="zh-CN" sz="2400" dirty="0"/>
              <a:t>-in</a:t>
            </a:r>
            <a:r>
              <a:rPr lang="zh-CN" altLang="en-US" sz="2400" dirty="0"/>
              <a:t> </a:t>
            </a:r>
            <a:r>
              <a:rPr lang="en-US" altLang="zh-CN" sz="2400" dirty="0"/>
              <a:t>methods</a:t>
            </a:r>
            <a:r>
              <a:rPr lang="zh-CN" altLang="en-US" sz="2400" dirty="0"/>
              <a:t>可见：</a:t>
            </a:r>
            <a:r>
              <a:rPr lang="en-US" altLang="zh-CN" sz="2400" dirty="0"/>
              <a:t>https://</a:t>
            </a:r>
            <a:r>
              <a:rPr lang="en-US" altLang="zh-CN" sz="2400" dirty="0" err="1"/>
              <a:t>docs.python.org</a:t>
            </a:r>
            <a:r>
              <a:rPr lang="en-US" altLang="zh-CN" sz="2400" dirty="0"/>
              <a:t>/3.11/library/</a:t>
            </a:r>
            <a:r>
              <a:rPr lang="en-US" altLang="zh-CN" sz="2400" dirty="0" err="1"/>
              <a:t>stdtypes.html#string-methods</a:t>
            </a:r>
            <a:endParaRPr lang="en-US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941FEF-F625-4F4E-D924-007AAE92C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1465" y="3429000"/>
            <a:ext cx="4099544" cy="2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221805"/>
      </p:ext>
    </p:extLst>
  </p:cSld>
  <p:clrMapOvr>
    <a:masterClrMapping/>
  </p:clrMapOvr>
  <p:transition spd="slow">
    <p:push dir="u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Expression Terminologies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8C5B2F-8F3A-8E89-282D-74C5B07EEC14}"/>
                  </a:ext>
                </a:extLst>
              </p:cNvPr>
              <p:cNvSpPr txBox="1"/>
              <p:nvPr/>
            </p:nvSpPr>
            <p:spPr>
              <a:xfrm>
                <a:off x="4886128" y="1430977"/>
                <a:ext cx="2419743" cy="49244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 × 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78C5B2F-8F3A-8E89-282D-74C5B07EEC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128" y="1430977"/>
                <a:ext cx="2419743" cy="492443"/>
              </a:xfrm>
              <a:prstGeom prst="rect">
                <a:avLst/>
              </a:prstGeom>
              <a:blipFill>
                <a:blip r:embed="rId2"/>
                <a:stretch>
                  <a:fillRect t="-5000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9A7D427-53E1-E1B9-72CC-D473A3B9FB72}"/>
              </a:ext>
            </a:extLst>
          </p:cNvPr>
          <p:cNvCxnSpPr>
            <a:cxnSpLocks/>
          </p:cNvCxnSpPr>
          <p:nvPr/>
        </p:nvCxnSpPr>
        <p:spPr>
          <a:xfrm flipV="1">
            <a:off x="4886128" y="1923420"/>
            <a:ext cx="624023" cy="724777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A5CE195-6C5F-1D95-F562-7A32F87865F7}"/>
              </a:ext>
            </a:extLst>
          </p:cNvPr>
          <p:cNvCxnSpPr>
            <a:cxnSpLocks/>
          </p:cNvCxnSpPr>
          <p:nvPr/>
        </p:nvCxnSpPr>
        <p:spPr>
          <a:xfrm flipV="1">
            <a:off x="5198139" y="1938809"/>
            <a:ext cx="1147241" cy="709388"/>
          </a:xfrm>
          <a:prstGeom prst="straightConnector1">
            <a:avLst/>
          </a:prstGeom>
          <a:ln w="38100" cap="flat" cmpd="sng" algn="ctr">
            <a:solidFill>
              <a:schemeClr val="accent4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1416D075-604F-EC26-FE90-24BE814E76A0}"/>
              </a:ext>
            </a:extLst>
          </p:cNvPr>
          <p:cNvSpPr txBox="1"/>
          <p:nvPr/>
        </p:nvSpPr>
        <p:spPr>
          <a:xfrm>
            <a:off x="3693226" y="2678975"/>
            <a:ext cx="2402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Operand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B6071DA-8864-C294-A685-73AAA66F8CD9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6096000" y="1923420"/>
            <a:ext cx="0" cy="1505580"/>
          </a:xfrm>
          <a:prstGeom prst="straightConnector1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99C84DC6-B7D1-E4F2-2D50-24D96ED0B19A}"/>
              </a:ext>
            </a:extLst>
          </p:cNvPr>
          <p:cNvSpPr txBox="1"/>
          <p:nvPr/>
        </p:nvSpPr>
        <p:spPr>
          <a:xfrm>
            <a:off x="4903098" y="3416161"/>
            <a:ext cx="24027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Operator </a:t>
            </a:r>
            <a:r>
              <a:rPr lang="en-US" sz="2400" dirty="0" err="1"/>
              <a:t>运算符</a:t>
            </a:r>
            <a:endParaRPr lang="en-US" sz="2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CEA52C-BC0D-8BAA-9C6F-09919FB0B60B}"/>
              </a:ext>
            </a:extLst>
          </p:cNvPr>
          <p:cNvSpPr txBox="1"/>
          <p:nvPr/>
        </p:nvSpPr>
        <p:spPr>
          <a:xfrm>
            <a:off x="1136817" y="4250645"/>
            <a:ext cx="10417126" cy="22398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/>
              <a:t>Unary Operator: These operators work with </a:t>
            </a:r>
            <a:r>
              <a:rPr lang="en-US" sz="2400" dirty="0">
                <a:solidFill>
                  <a:srgbClr val="FF0000"/>
                </a:solidFill>
              </a:rPr>
              <a:t>one operand</a:t>
            </a:r>
            <a:r>
              <a:rPr lang="en-US" sz="2400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/>
              <a:t>Binary Operator: These operators require </a:t>
            </a:r>
            <a:r>
              <a:rPr lang="en-US" sz="2400" dirty="0">
                <a:solidFill>
                  <a:srgbClr val="FF0000"/>
                </a:solidFill>
              </a:rPr>
              <a:t>two operands</a:t>
            </a:r>
            <a:r>
              <a:rPr lang="en-US" sz="2400" dirty="0"/>
              <a:t>.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v"/>
            </a:pPr>
            <a:r>
              <a:rPr lang="en-US" sz="2400" dirty="0"/>
              <a:t>Ternary Operator: The ternary operator is unique because it requires </a:t>
            </a:r>
            <a:r>
              <a:rPr lang="en-US" sz="2400" dirty="0">
                <a:solidFill>
                  <a:srgbClr val="FF0000"/>
                </a:solidFill>
              </a:rPr>
              <a:t>three operands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8669344"/>
      </p:ext>
    </p:extLst>
  </p:cSld>
  <p:clrMapOvr>
    <a:masterClrMapping/>
  </p:clrMapOvr>
  <p:transition spd="slow">
    <p:push dir="u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Operators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ABA561F0-FACC-672D-278E-5787D73D0C6D}"/>
              </a:ext>
            </a:extLst>
          </p:cNvPr>
          <p:cNvSpPr txBox="1"/>
          <p:nvPr/>
        </p:nvSpPr>
        <p:spPr>
          <a:xfrm>
            <a:off x="472440" y="1467908"/>
            <a:ext cx="1252410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90000"/>
              </a:lnSpc>
              <a:buFont typeface="Wingdings" panose="05000000000000000000" charset="0"/>
              <a:buChar char=""/>
            </a:pPr>
            <a:r>
              <a:rPr lang="en-US" sz="2800" dirty="0">
                <a:latin typeface="+mn-ea"/>
                <a:cs typeface="+mn-ea"/>
              </a:rPr>
              <a:t>Mathematical</a:t>
            </a:r>
          </a:p>
        </p:txBody>
      </p:sp>
      <p:sp>
        <p:nvSpPr>
          <p:cNvPr id="3" name="Text Box 2">
            <a:extLst>
              <a:ext uri="{FF2B5EF4-FFF2-40B4-BE49-F238E27FC236}">
                <a16:creationId xmlns:a16="http://schemas.microsoft.com/office/drawing/2014/main" id="{59F2C04C-6ED4-AF60-91C6-31B33618B46A}"/>
              </a:ext>
            </a:extLst>
          </p:cNvPr>
          <p:cNvSpPr txBox="1"/>
          <p:nvPr/>
        </p:nvSpPr>
        <p:spPr>
          <a:xfrm>
            <a:off x="915002" y="2027119"/>
            <a:ext cx="15710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Hack Nerd Font Regular" panose="020B0609030202020204" charset="0"/>
                <a:cs typeface="Hack Nerd Font Regular" panose="020B0609030202020204" charset="0"/>
              </a:rPr>
              <a:t>+ - * </a:t>
            </a:r>
            <a:r>
              <a:rPr lang="en-US">
                <a:solidFill>
                  <a:srgbClr val="FF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/</a:t>
            </a:r>
            <a:r>
              <a:rPr lang="en-US">
                <a:latin typeface="Hack Nerd Font Regular" panose="020B0609030202020204" charset="0"/>
                <a:cs typeface="Hack Nerd Font Regular" panose="020B0609030202020204" charset="0"/>
              </a:rPr>
              <a:t> </a:t>
            </a:r>
            <a:r>
              <a:rPr lang="en-US">
                <a:solidFill>
                  <a:srgbClr val="FF0000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//</a:t>
            </a:r>
            <a:r>
              <a:rPr lang="en-US">
                <a:latin typeface="Hack Nerd Font Regular" panose="020B0609030202020204" charset="0"/>
                <a:cs typeface="Hack Nerd Font Regular" panose="020B0609030202020204" charset="0"/>
              </a:rPr>
              <a:t> % ** math.sqrt() += -= pow() round() abs()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83A98C9C-4723-8C40-2821-B8C5849067E0}"/>
              </a:ext>
            </a:extLst>
          </p:cNvPr>
          <p:cNvSpPr txBox="1"/>
          <p:nvPr/>
        </p:nvSpPr>
        <p:spPr>
          <a:xfrm>
            <a:off x="472440" y="2532001"/>
            <a:ext cx="1252410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90000"/>
              </a:lnSpc>
              <a:buFont typeface="Wingdings" panose="05000000000000000000" charset="0"/>
              <a:buChar char=""/>
            </a:pPr>
            <a:r>
              <a:rPr lang="en-US" sz="2800" dirty="0">
                <a:latin typeface="+mn-ea"/>
                <a:cs typeface="+mn-ea"/>
              </a:rPr>
              <a:t>Relational</a:t>
            </a:r>
          </a:p>
        </p:txBody>
      </p:sp>
      <p:sp>
        <p:nvSpPr>
          <p:cNvPr id="5" name="Text Box 4">
            <a:extLst>
              <a:ext uri="{FF2B5EF4-FFF2-40B4-BE49-F238E27FC236}">
                <a16:creationId xmlns:a16="http://schemas.microsoft.com/office/drawing/2014/main" id="{8D2220CB-685F-8447-B45D-4AD2CDAEA6C3}"/>
              </a:ext>
            </a:extLst>
          </p:cNvPr>
          <p:cNvSpPr txBox="1"/>
          <p:nvPr/>
        </p:nvSpPr>
        <p:spPr>
          <a:xfrm>
            <a:off x="915002" y="3102896"/>
            <a:ext cx="15710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ack Nerd Font Regular" panose="020B0609030202020204" charset="0"/>
                <a:cs typeface="Hack Nerd Font Regular" panose="020B0609030202020204" charset="0"/>
              </a:rPr>
              <a:t>== !=</a:t>
            </a:r>
          </a:p>
          <a:p>
            <a:r>
              <a:rPr lang="en-US" dirty="0">
                <a:latin typeface="Hack Nerd Font Regular" panose="020B0609030202020204" charset="0"/>
                <a:cs typeface="Hack Nerd Font Regular" panose="020B0609030202020204" charset="0"/>
              </a:rPr>
              <a:t>&gt; &lt; &gt;= &lt;=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9E25237D-5089-4441-4993-ED400DF914D1}"/>
              </a:ext>
            </a:extLst>
          </p:cNvPr>
          <p:cNvSpPr txBox="1"/>
          <p:nvPr/>
        </p:nvSpPr>
        <p:spPr>
          <a:xfrm>
            <a:off x="472440" y="3749227"/>
            <a:ext cx="1252410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>
              <a:lnSpc>
                <a:spcPct val="90000"/>
              </a:lnSpc>
              <a:buFont typeface="Wingdings" panose="05000000000000000000" charset="0"/>
              <a:buChar char=""/>
            </a:pPr>
            <a:r>
              <a:rPr lang="en-US" sz="2800" dirty="0">
                <a:latin typeface="+mn-ea"/>
                <a:cs typeface="+mn-ea"/>
              </a:rPr>
              <a:t>Logical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99E10B-2875-803F-FE7C-AB366039FB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11" y="4212115"/>
            <a:ext cx="8953444" cy="2384628"/>
          </a:xfrm>
          <a:prstGeom prst="rect">
            <a:avLst/>
          </a:prstGeom>
        </p:spPr>
      </p:pic>
      <p:sp>
        <p:nvSpPr>
          <p:cNvPr id="9" name="Folded Corner 8">
            <a:extLst>
              <a:ext uri="{FF2B5EF4-FFF2-40B4-BE49-F238E27FC236}">
                <a16:creationId xmlns:a16="http://schemas.microsoft.com/office/drawing/2014/main" id="{C0084DB1-9C3C-9637-7FD7-789C9CA0AA16}"/>
              </a:ext>
            </a:extLst>
          </p:cNvPr>
          <p:cNvSpPr/>
          <p:nvPr/>
        </p:nvSpPr>
        <p:spPr>
          <a:xfrm>
            <a:off x="9524466" y="4528980"/>
            <a:ext cx="2553690" cy="1722223"/>
          </a:xfrm>
          <a:prstGeom prst="foldedCorner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i="1"/>
              <a:t>Truth Tables?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FA779D-2AF7-5D8D-03D3-0A9A9C5A4080}"/>
              </a:ext>
            </a:extLst>
          </p:cNvPr>
          <p:cNvSpPr txBox="1"/>
          <p:nvPr/>
        </p:nvSpPr>
        <p:spPr>
          <a:xfrm>
            <a:off x="8332520" y="3151118"/>
            <a:ext cx="38594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/>
              <a:t>做运算的前提是两者</a:t>
            </a:r>
            <a:r>
              <a:rPr lang="en-US" sz="2400" dirty="0" err="1">
                <a:solidFill>
                  <a:srgbClr val="FF0000"/>
                </a:solidFill>
              </a:rPr>
              <a:t>同类</a:t>
            </a:r>
            <a:r>
              <a:rPr lang="en-US" sz="2400" dirty="0">
                <a:solidFill>
                  <a:srgbClr val="FF0000"/>
                </a:solidFill>
              </a:rPr>
              <a:t>!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D86D193-63FE-E12E-6862-257CE441CB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1813" y="2859339"/>
            <a:ext cx="1049179" cy="92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86707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Operators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E0549C04-8836-3F78-0F01-75F869E1624D}"/>
              </a:ext>
            </a:extLst>
          </p:cNvPr>
          <p:cNvSpPr txBox="1"/>
          <p:nvPr/>
        </p:nvSpPr>
        <p:spPr>
          <a:xfrm>
            <a:off x="464687" y="1723061"/>
            <a:ext cx="874955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无括号情况下的运算优先级：</a:t>
            </a:r>
            <a:endParaRPr lang="en-AU" altLang="zh-CN" sz="2400" dirty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endParaRPr lang="en-US" sz="2400" dirty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Numeric Evaluation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          ||</a:t>
            </a:r>
          </a:p>
          <a:p>
            <a:pPr>
              <a:defRPr/>
            </a:pPr>
            <a:r>
              <a:rPr lang="en-AU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</a:t>
            </a:r>
            <a:r>
              <a:rPr lang="zh-CN" alt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比大小，相等</a:t>
            </a:r>
            <a:endParaRPr lang="en-AU" altLang="zh-CN" sz="2400" dirty="0">
              <a:solidFill>
                <a:prstClr val="black"/>
              </a:solidFill>
              <a:latin typeface="微软雅黑" panose="020B0503020204020204" pitchFamily="34" charset="-122"/>
            </a:endParaRP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          ||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         not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          ||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         and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          ||</a:t>
            </a:r>
          </a:p>
          <a:p>
            <a:pPr>
              <a:defRPr/>
            </a:pPr>
            <a:r>
              <a:rPr lang="en-US" sz="2400" dirty="0">
                <a:solidFill>
                  <a:prstClr val="black"/>
                </a:solidFill>
                <a:latin typeface="微软雅黑" panose="020B0503020204020204" pitchFamily="34" charset="-122"/>
              </a:rPr>
              <a:t>               or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E3843571-3DF0-BDC3-8A3F-10E915CA3460}"/>
              </a:ext>
            </a:extLst>
          </p:cNvPr>
          <p:cNvSpPr txBox="1"/>
          <p:nvPr/>
        </p:nvSpPr>
        <p:spPr>
          <a:xfrm>
            <a:off x="5145741" y="2355902"/>
            <a:ext cx="7375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not 10 ** 2 // 7 – 999 != -100 and False or False</a:t>
            </a:r>
            <a:endParaRPr lang="en-AU" dirty="0">
              <a:solidFill>
                <a:prstClr val="black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1" name="TextBox 4">
            <a:extLst>
              <a:ext uri="{FF2B5EF4-FFF2-40B4-BE49-F238E27FC236}">
                <a16:creationId xmlns:a16="http://schemas.microsoft.com/office/drawing/2014/main" id="{7548698F-8B95-487E-D928-C242E96AEB0B}"/>
              </a:ext>
            </a:extLst>
          </p:cNvPr>
          <p:cNvSpPr txBox="1"/>
          <p:nvPr/>
        </p:nvSpPr>
        <p:spPr>
          <a:xfrm>
            <a:off x="5565672" y="2822253"/>
            <a:ext cx="6535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not 100 // 7 – 999 != -100 and False or False</a:t>
            </a:r>
            <a:endParaRPr lang="en-AU" dirty="0">
              <a:solidFill>
                <a:prstClr val="black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B010E794-B078-AC39-A635-FF485696A5A1}"/>
              </a:ext>
            </a:extLst>
          </p:cNvPr>
          <p:cNvSpPr txBox="1"/>
          <p:nvPr/>
        </p:nvSpPr>
        <p:spPr>
          <a:xfrm>
            <a:off x="6979280" y="3897913"/>
            <a:ext cx="50933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not True and False or False</a:t>
            </a:r>
            <a:endParaRPr lang="en-AU" dirty="0">
              <a:solidFill>
                <a:prstClr val="black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5" name="TextBox 8">
            <a:extLst>
              <a:ext uri="{FF2B5EF4-FFF2-40B4-BE49-F238E27FC236}">
                <a16:creationId xmlns:a16="http://schemas.microsoft.com/office/drawing/2014/main" id="{10BDC380-18EA-298E-DA09-86377F0B1F16}"/>
              </a:ext>
            </a:extLst>
          </p:cNvPr>
          <p:cNvSpPr txBox="1"/>
          <p:nvPr/>
        </p:nvSpPr>
        <p:spPr>
          <a:xfrm>
            <a:off x="7253023" y="4242433"/>
            <a:ext cx="454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False and False or False</a:t>
            </a:r>
            <a:endParaRPr lang="en-AU" dirty="0">
              <a:solidFill>
                <a:prstClr val="black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5D3776FF-8D65-8901-4DDB-99C86AA8018A}"/>
              </a:ext>
            </a:extLst>
          </p:cNvPr>
          <p:cNvSpPr txBox="1"/>
          <p:nvPr/>
        </p:nvSpPr>
        <p:spPr>
          <a:xfrm>
            <a:off x="8040764" y="4611765"/>
            <a:ext cx="220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False or False</a:t>
            </a:r>
            <a:endParaRPr lang="en-AU" dirty="0">
              <a:solidFill>
                <a:prstClr val="black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00994F33-B77A-F1BC-A8D5-05346E89BC63}"/>
              </a:ext>
            </a:extLst>
          </p:cNvPr>
          <p:cNvSpPr txBox="1"/>
          <p:nvPr/>
        </p:nvSpPr>
        <p:spPr>
          <a:xfrm>
            <a:off x="8657087" y="5008348"/>
            <a:ext cx="975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prstClr val="black"/>
                </a:solidFill>
                <a:latin typeface="Hack Nerd Font" panose="020B0609030202020204" pitchFamily="50" charset="0"/>
                <a:ea typeface="Hack Nerd Font" panose="020B0609030202020204" pitchFamily="50" charset="0"/>
                <a:cs typeface="Hack Nerd Font" panose="020B0609030202020204" pitchFamily="50" charset="0"/>
              </a:rPr>
              <a:t>False</a:t>
            </a:r>
            <a:endParaRPr lang="en-AU" dirty="0">
              <a:solidFill>
                <a:prstClr val="black"/>
              </a:solidFill>
              <a:latin typeface="Hack Nerd Font" panose="020B0609030202020204" pitchFamily="50" charset="0"/>
              <a:ea typeface="Hack Nerd Font" panose="020B0609030202020204" pitchFamily="50" charset="0"/>
              <a:cs typeface="Hack Nerd Font" panose="020B06090302020202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75860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7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Bitwise Operators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0A33A06-4183-9BDC-0BB9-442B28340E95}"/>
              </a:ext>
            </a:extLst>
          </p:cNvPr>
          <p:cNvSpPr txBox="1"/>
          <p:nvPr/>
        </p:nvSpPr>
        <p:spPr>
          <a:xfrm>
            <a:off x="639288" y="1543792"/>
            <a:ext cx="68184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There are three bitwise operators in Python: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dirty="0"/>
              <a:t>&amp; (ampersand) AND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dirty="0"/>
              <a:t>^ (hat) XOR</a:t>
            </a:r>
          </a:p>
          <a:p>
            <a:pPr marL="800100" lvl="1" indent="-342900">
              <a:buFont typeface="Wingdings" pitchFamily="2" charset="2"/>
              <a:buChar char="v"/>
            </a:pPr>
            <a:r>
              <a:rPr lang="en-US" sz="2400" dirty="0"/>
              <a:t>| (pipe) OR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These operators operate on </a:t>
            </a:r>
            <a:r>
              <a:rPr lang="en-US" sz="2400" dirty="0">
                <a:solidFill>
                  <a:srgbClr val="FF0000"/>
                </a:solidFill>
              </a:rPr>
              <a:t>binary numbers</a:t>
            </a:r>
            <a:r>
              <a:rPr lang="en-US" sz="2400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81F3F9-946F-B522-9391-AE38841CB1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88" y="3482784"/>
            <a:ext cx="5204022" cy="23955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4C7E5F-A945-D6A0-8340-321E7CAF1BD9}"/>
              </a:ext>
            </a:extLst>
          </p:cNvPr>
          <p:cNvSpPr txBox="1"/>
          <p:nvPr/>
        </p:nvSpPr>
        <p:spPr>
          <a:xfrm>
            <a:off x="2930565" y="3819420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B5E44F-DF86-EF46-90E2-F9001FD1AC4C}"/>
              </a:ext>
            </a:extLst>
          </p:cNvPr>
          <p:cNvSpPr txBox="1"/>
          <p:nvPr/>
        </p:nvSpPr>
        <p:spPr>
          <a:xfrm>
            <a:off x="2847436" y="4297310"/>
            <a:ext cx="5225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550B82BF-82CB-18B5-796E-71700B926E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7930677"/>
              </p:ext>
            </p:extLst>
          </p:nvPr>
        </p:nvGraphicFramePr>
        <p:xfrm>
          <a:off x="3381828" y="3839699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77EF80DE-14E1-7F5C-0497-C8E64C729E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992311"/>
              </p:ext>
            </p:extLst>
          </p:nvPr>
        </p:nvGraphicFramePr>
        <p:xfrm>
          <a:off x="3381828" y="4297310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cxnSp>
        <p:nvCxnSpPr>
          <p:cNvPr id="11" name="Curved Connector 10">
            <a:extLst>
              <a:ext uri="{FF2B5EF4-FFF2-40B4-BE49-F238E27FC236}">
                <a16:creationId xmlns:a16="http://schemas.microsoft.com/office/drawing/2014/main" id="{0CE08788-7463-B3E1-65B5-CD653485FE46}"/>
              </a:ext>
            </a:extLst>
          </p:cNvPr>
          <p:cNvCxnSpPr>
            <a:cxnSpLocks/>
          </p:cNvCxnSpPr>
          <p:nvPr/>
        </p:nvCxnSpPr>
        <p:spPr>
          <a:xfrm rot="5400000">
            <a:off x="6025572" y="4110141"/>
            <a:ext cx="514269" cy="230909"/>
          </a:xfrm>
          <a:prstGeom prst="curvedConnector2">
            <a:avLst/>
          </a:prstGeom>
          <a:ln w="38100">
            <a:solidFill>
              <a:srgbClr val="FFD7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555EFCE-494A-91F6-5EC2-656724D4008D}"/>
              </a:ext>
            </a:extLst>
          </p:cNvPr>
          <p:cNvSpPr txBox="1"/>
          <p:nvPr/>
        </p:nvSpPr>
        <p:spPr>
          <a:xfrm>
            <a:off x="6469413" y="4018507"/>
            <a:ext cx="134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205A0C9-0F96-4EC9-3314-62D49AAF01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295022"/>
              </p:ext>
            </p:extLst>
          </p:nvPr>
        </p:nvGraphicFramePr>
        <p:xfrm>
          <a:off x="3381828" y="4754921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4AB7B298-867F-D149-BAE6-4331AAB8C012}"/>
              </a:ext>
            </a:extLst>
          </p:cNvPr>
          <p:cNvSpPr txBox="1"/>
          <p:nvPr/>
        </p:nvSpPr>
        <p:spPr>
          <a:xfrm>
            <a:off x="6208155" y="4731818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0B9C52F-3EAC-29D5-716C-6AA4B2983E00}"/>
              </a:ext>
            </a:extLst>
          </p:cNvPr>
          <p:cNvSpPr txBox="1"/>
          <p:nvPr/>
        </p:nvSpPr>
        <p:spPr>
          <a:xfrm>
            <a:off x="2930565" y="5306763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D88FDEA-88C8-D823-728C-322DBA68A04D}"/>
              </a:ext>
            </a:extLst>
          </p:cNvPr>
          <p:cNvSpPr txBox="1"/>
          <p:nvPr/>
        </p:nvSpPr>
        <p:spPr>
          <a:xfrm>
            <a:off x="2918688" y="5781438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D7043B8F-37EA-082B-AF7A-08A81479FD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660315"/>
              </p:ext>
            </p:extLst>
          </p:nvPr>
        </p:nvGraphicFramePr>
        <p:xfrm>
          <a:off x="3381828" y="5327042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A04B00A-8BC1-FD08-19F0-7DBE09BB69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047698"/>
              </p:ext>
            </p:extLst>
          </p:nvPr>
        </p:nvGraphicFramePr>
        <p:xfrm>
          <a:off x="3381828" y="5784653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cxnSp>
        <p:nvCxnSpPr>
          <p:cNvPr id="19" name="Curved Connector 18">
            <a:extLst>
              <a:ext uri="{FF2B5EF4-FFF2-40B4-BE49-F238E27FC236}">
                <a16:creationId xmlns:a16="http://schemas.microsoft.com/office/drawing/2014/main" id="{53201394-35F6-ECE0-DDAE-DA5BBF4D1F69}"/>
              </a:ext>
            </a:extLst>
          </p:cNvPr>
          <p:cNvCxnSpPr>
            <a:cxnSpLocks/>
          </p:cNvCxnSpPr>
          <p:nvPr/>
        </p:nvCxnSpPr>
        <p:spPr>
          <a:xfrm rot="5400000">
            <a:off x="6025572" y="5597484"/>
            <a:ext cx="514269" cy="230909"/>
          </a:xfrm>
          <a:prstGeom prst="curvedConnector2">
            <a:avLst/>
          </a:prstGeom>
          <a:ln w="38100">
            <a:solidFill>
              <a:srgbClr val="FFD7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B424346-D6A6-F64B-255C-F6498DD4B9F0}"/>
              </a:ext>
            </a:extLst>
          </p:cNvPr>
          <p:cNvSpPr txBox="1"/>
          <p:nvPr/>
        </p:nvSpPr>
        <p:spPr>
          <a:xfrm>
            <a:off x="6469413" y="5505850"/>
            <a:ext cx="134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XOR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53A6CF19-47D6-4890-80B4-E312ED432D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726494"/>
              </p:ext>
            </p:extLst>
          </p:nvPr>
        </p:nvGraphicFramePr>
        <p:xfrm>
          <a:off x="3381828" y="6242264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id="{3A3C0057-2DD1-0FAD-325B-0938559C3F20}"/>
              </a:ext>
            </a:extLst>
          </p:cNvPr>
          <p:cNvSpPr txBox="1"/>
          <p:nvPr/>
        </p:nvSpPr>
        <p:spPr>
          <a:xfrm>
            <a:off x="6208155" y="6219161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DCAEF5E4-CFDA-981D-EA6A-E4B51E52B0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736570"/>
              </p:ext>
            </p:extLst>
          </p:nvPr>
        </p:nvGraphicFramePr>
        <p:xfrm>
          <a:off x="7995804" y="1945640"/>
          <a:ext cx="3951843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17281">
                  <a:extLst>
                    <a:ext uri="{9D8B030D-6E8A-4147-A177-3AD203B41FA5}">
                      <a16:colId xmlns:a16="http://schemas.microsoft.com/office/drawing/2014/main" val="2475542957"/>
                    </a:ext>
                  </a:extLst>
                </a:gridCol>
                <a:gridCol w="1317281">
                  <a:extLst>
                    <a:ext uri="{9D8B030D-6E8A-4147-A177-3AD203B41FA5}">
                      <a16:colId xmlns:a16="http://schemas.microsoft.com/office/drawing/2014/main" val="737571725"/>
                    </a:ext>
                  </a:extLst>
                </a:gridCol>
                <a:gridCol w="1317281">
                  <a:extLst>
                    <a:ext uri="{9D8B030D-6E8A-4147-A177-3AD203B41FA5}">
                      <a16:colId xmlns:a16="http://schemas.microsoft.com/office/drawing/2014/main" val="10867113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6623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6018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8632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2160850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9DC29EA4-0054-6587-924C-E9574AE88DB9}"/>
              </a:ext>
            </a:extLst>
          </p:cNvPr>
          <p:cNvSpPr txBox="1"/>
          <p:nvPr/>
        </p:nvSpPr>
        <p:spPr>
          <a:xfrm>
            <a:off x="8828725" y="1543792"/>
            <a:ext cx="2286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XOR Truth Table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AF284E8-FC91-ED96-D19A-A1561AD5E4BA}"/>
              </a:ext>
            </a:extLst>
          </p:cNvPr>
          <p:cNvSpPr txBox="1"/>
          <p:nvPr/>
        </p:nvSpPr>
        <p:spPr>
          <a:xfrm>
            <a:off x="7683324" y="3814338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AF392BC-F55B-1756-3CBA-0831078DEE81}"/>
              </a:ext>
            </a:extLst>
          </p:cNvPr>
          <p:cNvSpPr txBox="1"/>
          <p:nvPr/>
        </p:nvSpPr>
        <p:spPr>
          <a:xfrm>
            <a:off x="7671447" y="4289013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2A891847-AACD-17F6-4DFD-64F2A44D80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418700"/>
              </p:ext>
            </p:extLst>
          </p:nvPr>
        </p:nvGraphicFramePr>
        <p:xfrm>
          <a:off x="8134587" y="3834617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B488345E-7628-D77A-1469-7A4449C29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243191"/>
              </p:ext>
            </p:extLst>
          </p:nvPr>
        </p:nvGraphicFramePr>
        <p:xfrm>
          <a:off x="8134587" y="4292228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cxnSp>
        <p:nvCxnSpPr>
          <p:cNvPr id="29" name="Curved Connector 28">
            <a:extLst>
              <a:ext uri="{FF2B5EF4-FFF2-40B4-BE49-F238E27FC236}">
                <a16:creationId xmlns:a16="http://schemas.microsoft.com/office/drawing/2014/main" id="{6F7FD3FD-A61D-7A53-98C8-0BEA41132F1A}"/>
              </a:ext>
            </a:extLst>
          </p:cNvPr>
          <p:cNvCxnSpPr>
            <a:cxnSpLocks/>
          </p:cNvCxnSpPr>
          <p:nvPr/>
        </p:nvCxnSpPr>
        <p:spPr>
          <a:xfrm rot="5400000">
            <a:off x="10778331" y="4105059"/>
            <a:ext cx="514269" cy="230909"/>
          </a:xfrm>
          <a:prstGeom prst="curvedConnector2">
            <a:avLst/>
          </a:prstGeom>
          <a:ln w="38100">
            <a:solidFill>
              <a:srgbClr val="FFD71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5580719-0A63-3A9A-8CEF-128C1E417382}"/>
              </a:ext>
            </a:extLst>
          </p:cNvPr>
          <p:cNvSpPr txBox="1"/>
          <p:nvPr/>
        </p:nvSpPr>
        <p:spPr>
          <a:xfrm>
            <a:off x="11222172" y="4013425"/>
            <a:ext cx="1341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OR</a:t>
            </a: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435D1B9E-8921-96F3-BDBD-2BCA2ADA2E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3119241"/>
              </p:ext>
            </p:extLst>
          </p:nvPr>
        </p:nvGraphicFramePr>
        <p:xfrm>
          <a:off x="8134587" y="4749839"/>
          <a:ext cx="2714172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8543">
                  <a:extLst>
                    <a:ext uri="{9D8B030D-6E8A-4147-A177-3AD203B41FA5}">
                      <a16:colId xmlns:a16="http://schemas.microsoft.com/office/drawing/2014/main" val="2380509381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378262360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1704952958"/>
                    </a:ext>
                  </a:extLst>
                </a:gridCol>
                <a:gridCol w="678543">
                  <a:extLst>
                    <a:ext uri="{9D8B030D-6E8A-4147-A177-3AD203B41FA5}">
                      <a16:colId xmlns:a16="http://schemas.microsoft.com/office/drawing/2014/main" val="7452985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67784"/>
                  </a:ext>
                </a:extLst>
              </a:tr>
            </a:tbl>
          </a:graphicData>
        </a:graphic>
      </p:graphicFrame>
      <p:sp>
        <p:nvSpPr>
          <p:cNvPr id="32" name="TextBox 31">
            <a:extLst>
              <a:ext uri="{FF2B5EF4-FFF2-40B4-BE49-F238E27FC236}">
                <a16:creationId xmlns:a16="http://schemas.microsoft.com/office/drawing/2014/main" id="{65D0B4C3-D10F-4F27-D319-9F428FCC940A}"/>
              </a:ext>
            </a:extLst>
          </p:cNvPr>
          <p:cNvSpPr txBox="1"/>
          <p:nvPr/>
        </p:nvSpPr>
        <p:spPr>
          <a:xfrm>
            <a:off x="10960914" y="4726736"/>
            <a:ext cx="3800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2478012968"/>
      </p:ext>
    </p:extLst>
  </p:cSld>
  <p:clrMapOvr>
    <a:masterClrMapping/>
  </p:clrMapOvr>
  <p:transition spd="slow">
    <p:push dir="u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8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input()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329054D-8428-297B-32A7-0F9059F927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352" y="2099476"/>
            <a:ext cx="4483884" cy="1405255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CC5CD5C8-397A-B8F6-252B-1E17DEC02F5E}"/>
              </a:ext>
            </a:extLst>
          </p:cNvPr>
          <p:cNvSpPr txBox="1"/>
          <p:nvPr/>
        </p:nvSpPr>
        <p:spPr>
          <a:xfrm>
            <a:off x="1190966" y="1532858"/>
            <a:ext cx="2276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通用样式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0C2394-6E37-6919-626F-28EF713E68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754" y="3562745"/>
            <a:ext cx="4295079" cy="17332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B90B7EB-663C-CD27-2187-230FC9331E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2825" y="5424621"/>
            <a:ext cx="3898936" cy="944883"/>
          </a:xfrm>
          <a:prstGeom prst="rect">
            <a:avLst/>
          </a:prstGeom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1E60DCF1-73D2-C0EC-FC46-9C7843FED023}"/>
              </a:ext>
            </a:extLst>
          </p:cNvPr>
          <p:cNvSpPr txBox="1"/>
          <p:nvPr/>
        </p:nvSpPr>
        <p:spPr>
          <a:xfrm>
            <a:off x="5759032" y="1763690"/>
            <a:ext cx="5563963" cy="33979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30000"/>
              </a:lnSpc>
              <a:buFont typeface="Wingdings" panose="05000000000000000000" charset="0"/>
              <a:buChar char=""/>
            </a:pPr>
            <a:r>
              <a:rPr lang="en-US" sz="2800" dirty="0" err="1"/>
              <a:t>无论用户input什么，return</a:t>
            </a:r>
            <a:r>
              <a:rPr lang="en-US" sz="2800" dirty="0"/>
              <a:t> </a:t>
            </a:r>
            <a:r>
              <a:rPr lang="en-US" sz="2800" dirty="0" err="1"/>
              <a:t>type都是</a:t>
            </a:r>
            <a:r>
              <a:rPr lang="en-US" sz="2800" dirty="0" err="1">
                <a:solidFill>
                  <a:srgbClr val="FF0000"/>
                </a:solidFill>
                <a:highlight>
                  <a:srgbClr val="FFFF00"/>
                </a:highlight>
              </a:rPr>
              <a:t>str</a:t>
            </a:r>
            <a:endParaRPr lang="en-US" sz="2800" dirty="0"/>
          </a:p>
          <a:p>
            <a:pPr marL="685800" indent="-685800">
              <a:lnSpc>
                <a:spcPct val="130000"/>
              </a:lnSpc>
              <a:buFont typeface="Wingdings" panose="05000000000000000000" charset="0"/>
              <a:buChar char=""/>
            </a:pPr>
            <a:r>
              <a:rPr lang="en-US" sz="2800" dirty="0">
                <a:latin typeface="Hack Nerd Font Regular" panose="020B0609030202020204" charset="0"/>
                <a:cs typeface="Hack Nerd Font Regular" panose="020B0609030202020204" charset="0"/>
              </a:rPr>
              <a:t>input()</a:t>
            </a:r>
            <a:r>
              <a:rPr lang="en-US" sz="2800" dirty="0"/>
              <a:t> </a:t>
            </a:r>
            <a:r>
              <a:rPr lang="zh-CN" altLang="en-US" sz="2800" dirty="0"/>
              <a:t>可以接受一个</a:t>
            </a:r>
            <a:r>
              <a:rPr lang="en-US" altLang="zh-CN" sz="2800" dirty="0"/>
              <a:t>String</a:t>
            </a:r>
            <a:r>
              <a:rPr lang="zh-CN" altLang="en-US" sz="2800" dirty="0"/>
              <a:t>作为</a:t>
            </a:r>
            <a:r>
              <a:rPr lang="en-US" altLang="zh-CN" sz="2800" dirty="0"/>
              <a:t>argument</a:t>
            </a:r>
            <a:r>
              <a:rPr lang="zh-CN" altLang="en-US" sz="2800" dirty="0"/>
              <a:t>，运行时会先print出这个string，同时在</a:t>
            </a:r>
            <a:r>
              <a:rPr lang="zh-CN" altLang="en-US" sz="2800" dirty="0">
                <a:solidFill>
                  <a:srgbClr val="FF0000"/>
                </a:solidFill>
                <a:highlight>
                  <a:srgbClr val="FFFF00"/>
                </a:highlight>
              </a:rPr>
              <a:t>同一行</a:t>
            </a:r>
            <a:r>
              <a:rPr lang="zh-CN" altLang="en-US" sz="2800" dirty="0"/>
              <a:t>接受input</a:t>
            </a:r>
          </a:p>
        </p:txBody>
      </p:sp>
    </p:spTree>
    <p:extLst>
      <p:ext uri="{BB962C8B-B14F-4D97-AF65-F5344CB8AC3E}">
        <p14:creationId xmlns:p14="http://schemas.microsoft.com/office/powerpoint/2010/main" val="2475773067"/>
      </p:ext>
    </p:extLst>
  </p:cSld>
  <p:clrMapOvr>
    <a:masterClrMapping/>
  </p:clrMapOvr>
  <p:transition spd="slow">
    <p:push dir="u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9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type()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" panose="020B0609030202020204" pitchFamily="49" charset="0"/>
              </a:rPr>
              <a:t>and</a:t>
            </a:r>
            <a:r>
              <a:rPr lang="en-US" sz="3000" kern="0" dirty="0">
                <a:solidFill>
                  <a:srgbClr val="000000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 </a:t>
            </a:r>
            <a:r>
              <a:rPr lang="en-US" sz="3000" kern="0" dirty="0">
                <a:solidFill>
                  <a:srgbClr val="000000"/>
                </a:solidFill>
                <a:latin typeface="+mn-ea"/>
                <a:ea typeface="+mn-ea"/>
                <a:cs typeface="Hack Nerd Font" panose="020B0609030202020204" pitchFamily="49" charset="0"/>
              </a:rPr>
              <a:t>Type Conversion</a:t>
            </a:r>
          </a:p>
        </p:txBody>
      </p:sp>
      <p:sp>
        <p:nvSpPr>
          <p:cNvPr id="2" name="Text Box 1">
            <a:extLst>
              <a:ext uri="{FF2B5EF4-FFF2-40B4-BE49-F238E27FC236}">
                <a16:creationId xmlns:a16="http://schemas.microsoft.com/office/drawing/2014/main" id="{C62FDD15-7475-4BC4-A91C-A8436E0DC034}"/>
              </a:ext>
            </a:extLst>
          </p:cNvPr>
          <p:cNvSpPr txBox="1"/>
          <p:nvPr/>
        </p:nvSpPr>
        <p:spPr>
          <a:xfrm>
            <a:off x="840682" y="1572802"/>
            <a:ext cx="1116754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charset="0"/>
              <a:buChar char=""/>
            </a:pPr>
            <a:r>
              <a:rPr lang="en-US" sz="2800" dirty="0"/>
              <a:t>We can use </a:t>
            </a:r>
            <a:r>
              <a:rPr lang="en-US" sz="2800" dirty="0">
                <a:latin typeface="Hack Nerd Font Regular" panose="020B0609030202020204" charset="0"/>
                <a:cs typeface="Hack Nerd Font Regular" panose="020B0609030202020204" charset="0"/>
              </a:rPr>
              <a:t>type()</a:t>
            </a:r>
            <a:r>
              <a:rPr lang="en-US" sz="2800" dirty="0"/>
              <a:t> to find the datatype of certain data.</a:t>
            </a:r>
          </a:p>
          <a:p>
            <a:pPr marL="1143000" lvl="1" indent="-685800">
              <a:buFont typeface="Wingdings" panose="05000000000000000000" charset="0"/>
              <a:buChar char=""/>
            </a:pPr>
            <a:r>
              <a:rPr lang="en-US" sz="2800" dirty="0" err="1">
                <a:solidFill>
                  <a:srgbClr val="FF0000"/>
                </a:solidFill>
              </a:rPr>
              <a:t>每一个type</a:t>
            </a:r>
            <a:r>
              <a:rPr lang="zh-CN" altLang="en-US" sz="2800" dirty="0">
                <a:solidFill>
                  <a:srgbClr val="FF0000"/>
                </a:solidFill>
              </a:rPr>
              <a:t> </a:t>
            </a:r>
            <a:r>
              <a:rPr lang="en-US" altLang="zh-CN" sz="2800" dirty="0">
                <a:solidFill>
                  <a:srgbClr val="FF0000"/>
                </a:solidFill>
              </a:rPr>
              <a:t>function</a:t>
            </a:r>
            <a:r>
              <a:rPr lang="zh-CN" altLang="en-US" sz="2800" dirty="0">
                <a:solidFill>
                  <a:srgbClr val="FF0000"/>
                </a:solidFill>
              </a:rPr>
              <a:t>给的</a:t>
            </a:r>
            <a:r>
              <a:rPr lang="en-US" altLang="zh-CN" sz="2800" dirty="0">
                <a:solidFill>
                  <a:srgbClr val="FF0000"/>
                </a:solidFill>
              </a:rPr>
              <a:t>class</a:t>
            </a:r>
            <a:r>
              <a:rPr lang="zh-CN" altLang="en-US" sz="2800" dirty="0">
                <a:solidFill>
                  <a:srgbClr val="FF0000"/>
                </a:solidFill>
              </a:rPr>
              <a:t> </a:t>
            </a:r>
            <a:r>
              <a:rPr lang="en-US" altLang="zh-CN" sz="2800" dirty="0">
                <a:solidFill>
                  <a:srgbClr val="FF0000"/>
                </a:solidFill>
              </a:rPr>
              <a:t>type</a:t>
            </a:r>
            <a:r>
              <a:rPr lang="zh-CN" altLang="en-US" sz="2800" dirty="0">
                <a:solidFill>
                  <a:srgbClr val="FF0000"/>
                </a:solidFill>
              </a:rPr>
              <a:t>都是一个</a:t>
            </a:r>
            <a:r>
              <a:rPr lang="en-US" altLang="zh-CN" sz="2800" dirty="0">
                <a:solidFill>
                  <a:srgbClr val="FF0000"/>
                </a:solidFill>
              </a:rPr>
              <a:t>built-in</a:t>
            </a:r>
            <a:r>
              <a:rPr lang="zh-CN" altLang="en-US" sz="2800" dirty="0">
                <a:solidFill>
                  <a:srgbClr val="FF0000"/>
                </a:solidFill>
              </a:rPr>
              <a:t> </a:t>
            </a:r>
            <a:r>
              <a:rPr lang="en-US" altLang="zh-CN" sz="2800" dirty="0">
                <a:solidFill>
                  <a:srgbClr val="FF0000"/>
                </a:solidFill>
              </a:rPr>
              <a:t>functions</a:t>
            </a:r>
            <a:endParaRPr lang="en-US" sz="2800" dirty="0">
              <a:solidFill>
                <a:srgbClr val="FF0000"/>
              </a:solidFill>
            </a:endParaRPr>
          </a:p>
          <a:p>
            <a:pPr marL="685800" indent="-685800">
              <a:buFont typeface="Wingdings" panose="05000000000000000000" charset="0"/>
              <a:buChar char=""/>
            </a:pPr>
            <a:r>
              <a:rPr lang="en-US" sz="2800" dirty="0"/>
              <a:t>We use:</a:t>
            </a:r>
          </a:p>
          <a:p>
            <a:pPr marL="1143000" lvl="1" indent="-685800">
              <a:buFont typeface="Wingdings" panose="05000000000000000000" charset="0"/>
              <a:buChar char=""/>
            </a:pPr>
            <a:r>
              <a:rPr lang="en-US" sz="2800" dirty="0">
                <a:latin typeface="Hack Nerd Font Regular" panose="020B0609030202020204" charset="0"/>
                <a:cs typeface="Hack Nerd Font Regular" panose="020B0609030202020204" charset="0"/>
              </a:rPr>
              <a:t>int()</a:t>
            </a:r>
            <a:r>
              <a:rPr lang="en-US" sz="2800" dirty="0"/>
              <a:t> to convert data into an integer.</a:t>
            </a:r>
          </a:p>
          <a:p>
            <a:pPr marL="1143000" lvl="1" indent="-685800">
              <a:buFont typeface="Wingdings" panose="05000000000000000000" charset="0"/>
              <a:buChar char=""/>
            </a:pPr>
            <a:r>
              <a:rPr lang="en-US" sz="2800" dirty="0">
                <a:latin typeface="Hack Nerd Font Regular" panose="020B0609030202020204" charset="0"/>
                <a:cs typeface="Hack Nerd Font Regular" panose="020B0609030202020204" charset="0"/>
              </a:rPr>
              <a:t>str()</a:t>
            </a:r>
            <a:r>
              <a:rPr lang="en-US" sz="2800" dirty="0"/>
              <a:t> to convert data into a string.</a:t>
            </a:r>
          </a:p>
          <a:p>
            <a:pPr marL="1143000" lvl="1" indent="-685800">
              <a:buFont typeface="Wingdings" panose="05000000000000000000" charset="0"/>
              <a:buChar char=""/>
            </a:pPr>
            <a:r>
              <a:rPr lang="en-US" sz="2800" dirty="0">
                <a:latin typeface="Hack Nerd Font Regular" panose="020B0609030202020204" charset="0"/>
                <a:cs typeface="Hack Nerd Font Regular" panose="020B0609030202020204" charset="0"/>
              </a:rPr>
              <a:t>float()</a:t>
            </a:r>
            <a:r>
              <a:rPr lang="en-US" sz="2800" dirty="0"/>
              <a:t> to convert data into a float-point number.</a:t>
            </a:r>
          </a:p>
          <a:p>
            <a:pPr marL="685800" lvl="0" indent="-685800">
              <a:buFont typeface="Wingdings" panose="05000000000000000000" charset="0"/>
              <a:buChar char=""/>
            </a:pPr>
            <a:r>
              <a:rPr lang="en-US" sz="2800" dirty="0"/>
              <a:t>Conversion works only, when possible, otherwise </a:t>
            </a:r>
            <a:r>
              <a:rPr lang="en-US" sz="2800" b="1" dirty="0">
                <a:solidFill>
                  <a:srgbClr val="FF0000"/>
                </a:solidFill>
                <a:latin typeface="Arial Bold" panose="020B0604020202020204" charset="0"/>
                <a:cs typeface="Arial Bold" panose="020B0604020202020204" charset="0"/>
              </a:rPr>
              <a:t>ERROR</a:t>
            </a:r>
            <a:r>
              <a:rPr lang="en-US" sz="2800" dirty="0"/>
              <a:t>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15D67C-21DA-FDEF-8928-A16542EB4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5604" y="4746007"/>
            <a:ext cx="6581858" cy="200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964292"/>
      </p:ext>
    </p:extLst>
  </p:cSld>
  <p:clrMapOvr>
    <a:masterClrMapping/>
  </p:clrMapOvr>
  <p:transition spd="slow">
    <p:push dir="u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10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Comments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AFF50D-CA73-C762-7B2E-3DD51CAA5935}"/>
              </a:ext>
            </a:extLst>
          </p:cNvPr>
          <p:cNvSpPr txBox="1"/>
          <p:nvPr/>
        </p:nvSpPr>
        <p:spPr>
          <a:xfrm>
            <a:off x="597725" y="1603169"/>
            <a:ext cx="94606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2400" dirty="0"/>
              <a:t>Write some </a:t>
            </a:r>
            <a:r>
              <a:rPr lang="en-US" sz="2400" b="1" dirty="0">
                <a:solidFill>
                  <a:srgbClr val="FF0000"/>
                </a:solidFill>
              </a:rPr>
              <a:t>memos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b="1" dirty="0">
                <a:solidFill>
                  <a:srgbClr val="FF0000"/>
                </a:solidFill>
              </a:rPr>
              <a:t>Deactivate</a:t>
            </a:r>
            <a:r>
              <a:rPr lang="en-US" sz="2400" dirty="0"/>
              <a:t> certain lines of code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>
                <a:solidFill>
                  <a:srgbClr val="FF0000"/>
                </a:solidFill>
              </a:rPr>
              <a:t>Ctrl + / </a:t>
            </a:r>
            <a:r>
              <a:rPr lang="en-US" sz="2400" dirty="0"/>
              <a:t>to quickly toggle commenting in mainstream code editors.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D348E8-5349-B30D-B1FB-3FFCA9D204CB}"/>
              </a:ext>
            </a:extLst>
          </p:cNvPr>
          <p:cNvSpPr txBox="1"/>
          <p:nvPr/>
        </p:nvSpPr>
        <p:spPr>
          <a:xfrm>
            <a:off x="597725" y="3287486"/>
            <a:ext cx="61593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en-US" sz="2400" dirty="0"/>
              <a:t>Single-line Comment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/>
              <a:t>Start with #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400" dirty="0"/>
              <a:t>Multi-line Comment</a:t>
            </a:r>
          </a:p>
          <a:p>
            <a:pPr marL="742950" lvl="1" indent="-285750">
              <a:buFont typeface="Wingdings" pitchFamily="2" charset="2"/>
              <a:buChar char="v"/>
            </a:pPr>
            <a:r>
              <a:rPr lang="en-US" sz="2400" dirty="0"/>
              <a:t>We use the same syntax as multi-line strings.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BE7C5F-F7FB-A2C8-2CC4-6D25971A4F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7061" y="3172829"/>
            <a:ext cx="5111997" cy="310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856899"/>
      </p:ext>
    </p:extLst>
  </p:cSld>
  <p:clrMapOvr>
    <a:masterClrMapping/>
  </p:clrMapOvr>
  <p:transition spd="slow">
    <p:push dir="u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String Formatting</a:t>
            </a:r>
            <a:endParaRPr lang="en-US" sz="3000" kern="0" dirty="0">
              <a:solidFill>
                <a:srgbClr val="000000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8FEBDD-351A-7001-3E39-EDEA5C45EF97}"/>
              </a:ext>
            </a:extLst>
          </p:cNvPr>
          <p:cNvSpPr txBox="1"/>
          <p:nvPr/>
        </p:nvSpPr>
        <p:spPr>
          <a:xfrm>
            <a:off x="570016" y="1425041"/>
            <a:ext cx="10438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The most intuitive way </a:t>
            </a:r>
            <a:r>
              <a:rPr lang="en-US" altLang="zh-CN" sz="2400" dirty="0"/>
              <a:t>—— String concatenation</a:t>
            </a:r>
            <a:endParaRPr lang="en-US" sz="2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1B0647-DD3D-8E3D-939E-7F2B7C193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130" y="1830299"/>
            <a:ext cx="5747740" cy="14576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FBE8CC-DA69-53C5-2B43-751B8A7DC2A6}"/>
              </a:ext>
            </a:extLst>
          </p:cNvPr>
          <p:cNvSpPr txBox="1"/>
          <p:nvPr/>
        </p:nvSpPr>
        <p:spPr>
          <a:xfrm>
            <a:off x="570016" y="3287973"/>
            <a:ext cx="10438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str.format</a:t>
            </a:r>
            <a:r>
              <a:rPr lang="en-US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() </a:t>
            </a:r>
            <a:r>
              <a:rPr lang="en-US" sz="2400" dirty="0"/>
              <a:t>method </a:t>
            </a:r>
            <a:r>
              <a:rPr lang="en-US" sz="2400" b="1" dirty="0">
                <a:latin typeface="Hack Nerd Font Bold" panose="020B0609030202020204" charset="0"/>
                <a:cs typeface="Hack Nerd Font Bold" panose="020B0609030202020204" charset="0"/>
              </a:rPr>
              <a:t>Template</a:t>
            </a:r>
            <a:r>
              <a:rPr lang="en-US" sz="2400" dirty="0">
                <a:latin typeface="Hack Nerd Font Regular" panose="020B0609030202020204" charset="0"/>
                <a:cs typeface="Hack Nerd Font Regular" panose="020B0609030202020204" charset="0"/>
              </a:rPr>
              <a:t>(str).</a:t>
            </a:r>
            <a:r>
              <a:rPr lang="en-US" sz="2400" dirty="0">
                <a:solidFill>
                  <a:schemeClr val="accent2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format</a:t>
            </a:r>
            <a:r>
              <a:rPr lang="en-US" sz="2400" dirty="0">
                <a:latin typeface="Hack Nerd Font Regular" panose="020B0609030202020204" charset="0"/>
                <a:cs typeface="Hack Nerd Font Regular" panose="020B0609030202020204" charset="0"/>
              </a:rPr>
              <a:t>(</a:t>
            </a:r>
            <a:r>
              <a:rPr lang="en-US" sz="2400" dirty="0" err="1">
                <a:solidFill>
                  <a:schemeClr val="accent4"/>
                </a:solidFill>
                <a:latin typeface="Hack Nerd Font Regular" panose="020B0609030202020204" charset="0"/>
                <a:cs typeface="Hack Nerd Font Regular" panose="020B0609030202020204" charset="0"/>
              </a:rPr>
              <a:t>data_to_insert</a:t>
            </a:r>
            <a:r>
              <a:rPr lang="en-US" sz="2400" dirty="0">
                <a:latin typeface="Hack Nerd Font Regular" panose="020B0609030202020204" charset="0"/>
                <a:cs typeface="Hack Nerd Font Regular" panose="020B0609030202020204" charset="0"/>
              </a:rPr>
              <a:t>)</a:t>
            </a:r>
          </a:p>
          <a:p>
            <a:pPr marL="342900" indent="-342900">
              <a:buFont typeface="Wingdings" pitchFamily="2" charset="2"/>
              <a:buChar char="v"/>
            </a:pP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16A603-65BB-FBA3-E88D-61AB68EB0D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24" y="4189137"/>
            <a:ext cx="9660194" cy="59833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053A26-FE30-26B8-EAAA-677ECB6B6D6B}"/>
              </a:ext>
            </a:extLst>
          </p:cNvPr>
          <p:cNvSpPr txBox="1"/>
          <p:nvPr/>
        </p:nvSpPr>
        <p:spPr>
          <a:xfrm>
            <a:off x="570016" y="4971295"/>
            <a:ext cx="104384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/>
              <a:t>F-strings </a:t>
            </a:r>
            <a:r>
              <a:rPr lang="en-US" altLang="zh-CN" sz="2400" dirty="0"/>
              <a:t>—— a simplified syntax of </a:t>
            </a:r>
            <a:r>
              <a:rPr lang="en-US" altLang="zh-CN" sz="2400" dirty="0" err="1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str.format</a:t>
            </a:r>
            <a:r>
              <a:rPr lang="en-US" altLang="zh-CN" sz="2400" dirty="0"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</a:rPr>
              <a:t>()</a:t>
            </a:r>
            <a:endParaRPr lang="en-US" sz="2400" dirty="0"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ED0F4A-231B-94E8-1899-CDE8E1A31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124" y="5432959"/>
            <a:ext cx="5962029" cy="1220327"/>
          </a:xfrm>
          <a:prstGeom prst="rect">
            <a:avLst/>
          </a:prstGeom>
        </p:spPr>
      </p:pic>
      <p:sp>
        <p:nvSpPr>
          <p:cNvPr id="9" name="Text Box 15">
            <a:extLst>
              <a:ext uri="{FF2B5EF4-FFF2-40B4-BE49-F238E27FC236}">
                <a16:creationId xmlns:a16="http://schemas.microsoft.com/office/drawing/2014/main" id="{510B0E4A-FC74-DBC5-F7B1-4F662B762E3F}"/>
              </a:ext>
            </a:extLst>
          </p:cNvPr>
          <p:cNvSpPr txBox="1"/>
          <p:nvPr/>
        </p:nvSpPr>
        <p:spPr>
          <a:xfrm>
            <a:off x="8383593" y="5455185"/>
            <a:ext cx="4402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如何</a:t>
            </a:r>
            <a:r>
              <a:rPr lang="zh-CN" altLang="en-US" b="1" dirty="0">
                <a:solidFill>
                  <a:srgbClr val="FF0000"/>
                </a:solidFill>
              </a:rPr>
              <a:t>保留</a:t>
            </a:r>
            <a:r>
              <a:rPr lang="en-US" altLang="zh-CN" b="1" dirty="0">
                <a:solidFill>
                  <a:srgbClr val="FF0000"/>
                </a:solidFill>
              </a:rPr>
              <a:t>Float</a:t>
            </a:r>
            <a:r>
              <a:rPr lang="zh-CN" altLang="en-US" b="1" dirty="0">
                <a:solidFill>
                  <a:srgbClr val="FF0000"/>
                </a:solidFill>
              </a:rPr>
              <a:t>小数点后若干位数</a:t>
            </a:r>
            <a:endParaRPr lang="zh-CN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如何</a:t>
            </a:r>
            <a:r>
              <a:rPr lang="zh-CN" altLang="en-US" b="1" dirty="0">
                <a:solidFill>
                  <a:srgbClr val="FF0000"/>
                </a:solidFill>
              </a:rPr>
              <a:t>提供和使用多个插入位置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CD9FA78-D631-066A-36DE-A590289637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3823" y="5443991"/>
            <a:ext cx="699770" cy="618142"/>
          </a:xfrm>
          <a:prstGeom prst="rect">
            <a:avLst/>
          </a:prstGeom>
        </p:spPr>
      </p:pic>
      <p:sp>
        <p:nvSpPr>
          <p:cNvPr id="11" name="Text Box 1">
            <a:extLst>
              <a:ext uri="{FF2B5EF4-FFF2-40B4-BE49-F238E27FC236}">
                <a16:creationId xmlns:a16="http://schemas.microsoft.com/office/drawing/2014/main" id="{6B59EC94-8E2C-9616-F20E-D1F6A6967889}"/>
              </a:ext>
            </a:extLst>
          </p:cNvPr>
          <p:cNvSpPr txBox="1"/>
          <p:nvPr/>
        </p:nvSpPr>
        <p:spPr>
          <a:xfrm>
            <a:off x="8867111" y="6123741"/>
            <a:ext cx="3554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zh-CN" altLang="en-US" dirty="0"/>
              <a:t>最详解见</a:t>
            </a:r>
            <a:r>
              <a:rPr lang="en-US" altLang="zh-CN" dirty="0"/>
              <a:t> </a:t>
            </a:r>
            <a:r>
              <a:rPr lang="en-US" altLang="zh-CN" dirty="0">
                <a:latin typeface="Hack Nerd Font Regular" panose="020B0609030202020204" charset="0"/>
                <a:cs typeface="Hack Nerd Font Regular" panose="020B0609030202020204" charset="0"/>
                <a:hlinkClick r:id="rId6" action="ppaction://hlinkfile"/>
              </a:rPr>
              <a:t>str.format()</a:t>
            </a:r>
            <a:endParaRPr lang="en-US" altLang="zh-CN" dirty="0">
              <a:latin typeface="Hack Nerd Font Regular" panose="020B0609030202020204" charset="0"/>
              <a:cs typeface="Hack Nerd Font Regular" panose="020B0609030202020204" charset="0"/>
            </a:endParaRPr>
          </a:p>
          <a:p>
            <a:pPr marL="285750" indent="-285750">
              <a:buFont typeface="Wingdings" pitchFamily="2" charset="2"/>
              <a:buChar char="v"/>
            </a:pPr>
            <a:r>
              <a:rPr lang="en-US" altLang="zh-CN" dirty="0">
                <a:latin typeface="Arial Regular" panose="020B0604020202020204" charset="0"/>
                <a:cs typeface="Arial Regular" panose="020B0604020202020204" charset="0"/>
                <a:hlinkClick r:id="rId7" action="ppaction://hlinkfile"/>
              </a:rPr>
              <a:t>Formatted string literals</a:t>
            </a:r>
            <a:endParaRPr lang="en-US" altLang="zh-CN" dirty="0">
              <a:latin typeface="Arial Regular" panose="020B0604020202020204" charset="0"/>
              <a:cs typeface="Arial Regular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622296"/>
      </p:ext>
    </p:extLst>
  </p:cSld>
  <p:clrMapOvr>
    <a:masterClrMapping/>
  </p:clrMapOvr>
  <p:transition spd="slow">
    <p:push dir="u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8968336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25964"/>
      </p:ext>
    </p:extLst>
  </p:cSld>
  <p:clrMapOvr>
    <a:masterClrMapping/>
  </p:clrMapOvr>
  <p:transition spd="slow">
    <p:push dir="u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697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5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07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6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18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7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128" y="759203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8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5697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09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1507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210" name="图层 1.png" descr="图层 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18" y="442528"/>
            <a:ext cx="288180" cy="282339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2" name="标题xxxxx">
            <a:extLst>
              <a:ext uri="{FF2B5EF4-FFF2-40B4-BE49-F238E27FC236}">
                <a16:creationId xmlns:a16="http://schemas.microsoft.com/office/drawing/2014/main" id="{A5A35E40-E454-CF8A-26E0-B3705C977927}"/>
              </a:ext>
            </a:extLst>
          </p:cNvPr>
          <p:cNvSpPr txBox="1"/>
          <p:nvPr/>
        </p:nvSpPr>
        <p:spPr>
          <a:xfrm>
            <a:off x="840682" y="488496"/>
            <a:ext cx="4685622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考点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1</a:t>
            </a:r>
            <a:r>
              <a:rPr sz="3000" kern="0" dirty="0">
                <a:solidFill>
                  <a:srgbClr val="000000"/>
                </a:solidFill>
                <a:latin typeface="微软雅黑"/>
                <a:cs typeface="+mn-ea"/>
              </a:rPr>
              <a:t>.</a:t>
            </a:r>
            <a:r>
              <a:rPr lang="en-US" sz="3000" kern="0" dirty="0">
                <a:solidFill>
                  <a:srgbClr val="000000"/>
                </a:solidFill>
                <a:latin typeface="微软雅黑"/>
                <a:cs typeface="+mn-ea"/>
              </a:rPr>
              <a:t> </a:t>
            </a:r>
            <a:endParaRPr lang="en-US" sz="3000" kern="0" dirty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720390" y="3242799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latin typeface="Heiti SC Medium" panose="02000000000000000000" charset="-122"/>
                <a:ea typeface="Heiti SC Medium" panose="02000000000000000000" charset="-122"/>
              </a:rPr>
              <a:t>经典题型放送</a:t>
            </a:r>
            <a:endParaRPr lang="en-US" altLang="zh-CN" sz="4000" b="1" dirty="0">
              <a:latin typeface="Heiti SC Medium" panose="02000000000000000000" charset="-122"/>
              <a:ea typeface="Heiti SC Medium" panose="02000000000000000000" charset="-122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>
                <a:solidFill>
                  <a:srgbClr val="000000"/>
                </a:solidFill>
                <a:latin typeface="微软雅黑"/>
                <a:cs typeface="+mn-ea"/>
              </a:rPr>
              <a:t>Short Answer </a:t>
            </a:r>
            <a:endParaRPr lang="en-US" sz="3000" kern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740" y="1426528"/>
            <a:ext cx="9571038" cy="5358765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>
                <a:solidFill>
                  <a:srgbClr val="000000"/>
                </a:solidFill>
                <a:latin typeface="微软雅黑"/>
                <a:cs typeface="+mn-ea"/>
              </a:rPr>
              <a:t>Short Answer </a:t>
            </a:r>
            <a:endParaRPr lang="en-US" sz="3000" kern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58" y="1468120"/>
            <a:ext cx="10188893" cy="510540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>
                <a:solidFill>
                  <a:srgbClr val="000000"/>
                </a:solidFill>
                <a:latin typeface="微软雅黑"/>
                <a:cs typeface="+mn-ea"/>
              </a:rPr>
              <a:t>Short Answer </a:t>
            </a:r>
            <a:endParaRPr lang="en-US" sz="3000" kern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63" y="1607820"/>
            <a:ext cx="11496358" cy="4269740"/>
          </a:xfrm>
          <a:prstGeom prst="rect">
            <a:avLst/>
          </a:prstGeom>
        </p:spPr>
      </p:pic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682" y="488496"/>
            <a:ext cx="4477998" cy="512961"/>
          </a:xfrm>
          <a:prstGeom prst="rect">
            <a:avLst/>
          </a:prstGeom>
          <a:ln w="12700">
            <a:miter lim="400000"/>
          </a:ln>
        </p:spPr>
        <p:txBody>
          <a:bodyPr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defTabSz="228600" hangingPunct="0"/>
            <a:r>
              <a:rPr lang="en-US" sz="3000" kern="0">
                <a:solidFill>
                  <a:srgbClr val="000000"/>
                </a:solidFill>
                <a:latin typeface="微软雅黑"/>
                <a:cs typeface="+mn-ea"/>
              </a:rPr>
              <a:t>Code</a:t>
            </a:r>
            <a:endParaRPr lang="en-US" sz="3000" kern="0">
              <a:solidFill>
                <a:srgbClr val="000000"/>
              </a:solidFill>
              <a:latin typeface="Hack Nerd Font Regular" panose="020B0609030202020204" charset="0"/>
              <a:cs typeface="Hack Nerd Font Regular" panose="020B0609030202020204" charset="0"/>
            </a:endParaRPr>
          </a:p>
        </p:txBody>
      </p:sp>
      <p:sp>
        <p:nvSpPr>
          <p:cNvPr id="5" name="TextBox 2"/>
          <p:cNvSpPr txBox="1"/>
          <p:nvPr/>
        </p:nvSpPr>
        <p:spPr>
          <a:xfrm>
            <a:off x="10411778" y="1426528"/>
            <a:ext cx="173355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(</a:t>
            </a:r>
            <a:r>
              <a:rPr lang="zh-CN" altLang="en-US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自编题</a:t>
            </a:r>
            <a:r>
              <a:rPr lang="en-US" altLang="zh-CN" sz="2400" kern="0" dirty="0">
                <a:solidFill>
                  <a:srgbClr val="000000"/>
                </a:solidFill>
                <a:latin typeface="Arial"/>
                <a:ea typeface="微软雅黑"/>
                <a:sym typeface="Helvetica Neue" panose="02000503000000020004"/>
              </a:rPr>
              <a:t>)</a:t>
            </a:r>
            <a:endParaRPr lang="en-AU" sz="2400" kern="0" dirty="0">
              <a:solidFill>
                <a:srgbClr val="000000"/>
              </a:solidFill>
              <a:latin typeface="Arial"/>
              <a:ea typeface="微软雅黑"/>
              <a:sym typeface="Helvetica Neue" panose="02000503000000020004"/>
            </a:endParaRPr>
          </a:p>
        </p:txBody>
      </p:sp>
      <p:pic>
        <p:nvPicPr>
          <p:cNvPr id="3" name="Picture 2" descr="A picture containing text, glass&#10;&#10;Description automatically generated">
            <a:extLst>
              <a:ext uri="{FF2B5EF4-FFF2-40B4-BE49-F238E27FC236}">
                <a16:creationId xmlns:a16="http://schemas.microsoft.com/office/drawing/2014/main" id="{153955F8-B7E9-ADED-3405-4A8CFD5A73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36" y="1426528"/>
            <a:ext cx="1724266" cy="15908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01C7FF-7245-C0AD-05D6-7C59A90A4DC7}"/>
                  </a:ext>
                </a:extLst>
              </p:cNvPr>
              <p:cNvSpPr txBox="1"/>
              <p:nvPr/>
            </p:nvSpPr>
            <p:spPr>
              <a:xfrm>
                <a:off x="638303" y="2046064"/>
                <a:ext cx="105817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601C7FF-7245-C0AD-05D6-7C59A90A4D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303" y="2046064"/>
                <a:ext cx="1058175" cy="276999"/>
              </a:xfrm>
              <a:prstGeom prst="rect">
                <a:avLst/>
              </a:prstGeom>
              <a:blipFill>
                <a:blip r:embed="rId3"/>
                <a:stretch>
                  <a:fillRect l="-4762" t="-4545" r="-4762" b="-454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179459AF-AFB9-98FE-DB9B-E3DD804A1952}"/>
              </a:ext>
            </a:extLst>
          </p:cNvPr>
          <p:cNvSpPr txBox="1"/>
          <p:nvPr/>
        </p:nvSpPr>
        <p:spPr>
          <a:xfrm>
            <a:off x="638303" y="3367670"/>
            <a:ext cx="10128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Write a program that calculate the volume of a cylinder round to 2 decimal places.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634E6DF-0580-FD38-3613-AEE83FF778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52" y="4447222"/>
            <a:ext cx="6184900" cy="1968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49383" y="3230130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重难点总结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标题xxxxx"/>
          <p:cNvSpPr txBox="1"/>
          <p:nvPr/>
        </p:nvSpPr>
        <p:spPr>
          <a:xfrm>
            <a:off x="840740" y="488375"/>
            <a:ext cx="8829675" cy="512961"/>
          </a:xfrm>
          <a:prstGeom prst="rect">
            <a:avLst/>
          </a:prstGeom>
          <a:ln w="12700">
            <a:miter lim="400000"/>
          </a:ln>
        </p:spPr>
        <p:txBody>
          <a:bodyPr wrap="square" lIns="25400" tIns="25400" rIns="25400" bIns="254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6000">
                <a:latin typeface="PingFang SC Semibold" panose="020B0400000000000000" charset="-122"/>
                <a:ea typeface="PingFang SC Semibold" panose="020B0400000000000000" charset="-122"/>
                <a:cs typeface="PingFang SC Semibold" panose="020B0400000000000000" charset="-122"/>
                <a:sym typeface="PingFang SC Semibold" panose="020B0400000000000000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/>
                <a:ea typeface="Heiti SC Medium" panose="02000000000000000000" charset="-122"/>
                <a:cs typeface="+mn-ea"/>
                <a:sym typeface="+mn-ea"/>
              </a:rPr>
              <a:t>重难点总结</a:t>
            </a:r>
            <a:endParaRPr kumimoji="0" lang="en-US" sz="3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/>
              <a:ea typeface="PingFang SC Semibold" panose="020B0400000000000000" charset="-122"/>
              <a:cs typeface="+mn-ea"/>
              <a:sym typeface="PingFang SC Semibold" panose="020B0400000000000000" charset="-122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4471" y="1382395"/>
            <a:ext cx="1500823" cy="150082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B41A11-7B3C-3D3B-49A0-788AF8678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705" y="1361613"/>
            <a:ext cx="4877611" cy="54756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4F4E12-FC08-EC35-2BF1-4BCF496BAC72}"/>
              </a:ext>
            </a:extLst>
          </p:cNvPr>
          <p:cNvSpPr txBox="1"/>
          <p:nvPr/>
        </p:nvSpPr>
        <p:spPr>
          <a:xfrm>
            <a:off x="6996463" y="4404058"/>
            <a:ext cx="4581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en-US" sz="2400" dirty="0" err="1"/>
              <a:t>如果觉得前两周内容吸收的还可以</a:t>
            </a:r>
            <a:r>
              <a:rPr lang="zh-CN" altLang="en-US" sz="2400" dirty="0"/>
              <a:t>，千万不要松懈喔！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7281895" y="3219739"/>
            <a:ext cx="5895975" cy="537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iti SC Medium" panose="02000000000000000000" charset="-122"/>
                <a:ea typeface="Heiti SC Medium" panose="02000000000000000000" charset="-122"/>
                <a:cs typeface="+mn-cs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320404514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08730" y="3246438"/>
            <a:ext cx="5895975" cy="582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400" b="1" dirty="0">
                <a:latin typeface="Heiti SC Medium" panose="02000000000000000000" charset="-122"/>
                <a:ea typeface="Heiti SC Medium" panose="02000000000000000000" charset="-122"/>
              </a:rPr>
              <a:t>下节课预告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23171" y="317501"/>
            <a:ext cx="561784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prstClr val="black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下节课预告</a:t>
            </a:r>
          </a:p>
        </p:txBody>
      </p:sp>
      <p:sp>
        <p:nvSpPr>
          <p:cNvPr id="10" name="矩形 9"/>
          <p:cNvSpPr/>
          <p:nvPr/>
        </p:nvSpPr>
        <p:spPr>
          <a:xfrm>
            <a:off x="714023" y="1428481"/>
            <a:ext cx="7171861" cy="5188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Arial Regular" panose="020B0604020202020204" charset="0"/>
                <a:ea typeface="SimSun" pitchFamily="2" charset="-122"/>
                <a:cs typeface="Arial Regular" panose="020B0604020202020204" charset="0"/>
                <a:sym typeface="Helvetica Neue" panose="02000503000000020004"/>
              </a:rPr>
              <a:t>Conditionals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if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else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 err="1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elif</a:t>
            </a:r>
            <a:endParaRPr lang="en-US" altLang="zh-CN" sz="2800" dirty="0">
              <a:solidFill>
                <a:prstClr val="black"/>
              </a:solidFill>
              <a:latin typeface="Hack Nerd Font" panose="020B0609030202020204" pitchFamily="49" charset="0"/>
              <a:ea typeface="Hack Nerd Font" panose="020B0609030202020204" pitchFamily="49" charset="0"/>
              <a:cs typeface="Hack Nerd Font" panose="020B0609030202020204" pitchFamily="49" charset="0"/>
              <a:sym typeface="Helvetica Neue" panose="02000503000000020004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Arial Regular" panose="020B0604020202020204" charset="0"/>
                <a:ea typeface="SimSun" pitchFamily="2" charset="-122"/>
                <a:cs typeface="Arial Regular" panose="020B0604020202020204" charset="0"/>
                <a:sym typeface="Helvetica Neue" panose="02000503000000020004"/>
              </a:rPr>
              <a:t>Iteration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while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break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2800" dirty="0">
                <a:solidFill>
                  <a:prstClr val="black"/>
                </a:solidFill>
                <a:latin typeface="Hack Nerd Font" panose="020B0609030202020204" pitchFamily="49" charset="0"/>
                <a:ea typeface="Hack Nerd Font" panose="020B0609030202020204" pitchFamily="49" charset="0"/>
                <a:cs typeface="Hack Nerd Font" panose="020B0609030202020204" pitchFamily="49" charset="0"/>
                <a:sym typeface="Helvetica Neue" panose="02000503000000020004"/>
              </a:rPr>
              <a:t>continue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8313" y="1985328"/>
            <a:ext cx="3248660" cy="332295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821690" y="533400"/>
            <a:ext cx="10547985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en-US" sz="2800" b="1" kern="0">
                <a:solidFill>
                  <a:srgbClr val="000000"/>
                </a:solidFill>
                <a:latin typeface="Heiti SC Medium" panose="02000000000000000000" charset="-122"/>
                <a:ea typeface="Heiti SC Medium" panose="02000000000000000000" charset="-122"/>
                <a:sym typeface="Helvetica Neue" panose="02000503000000020004"/>
              </a:rPr>
              <a:t>您每一份诚挚的问卷都会拯救一根濒临掉落的头发。</a:t>
            </a:r>
          </a:p>
        </p:txBody>
      </p:sp>
      <p:pic>
        <p:nvPicPr>
          <p:cNvPr id="6" name="Picture 5" descr="Screenshot 2023-03-09 at 17.26.45"/>
          <p:cNvPicPr>
            <a:picLocks noChangeAspect="1"/>
          </p:cNvPicPr>
          <p:nvPr/>
        </p:nvPicPr>
        <p:blipFill>
          <a:blip r:embed="rId4"/>
          <a:srcRect b="19587"/>
          <a:stretch>
            <a:fillRect/>
          </a:stretch>
        </p:blipFill>
        <p:spPr>
          <a:xfrm>
            <a:off x="184785" y="3296920"/>
            <a:ext cx="3289300" cy="2471420"/>
          </a:xfrm>
          <a:prstGeom prst="rect">
            <a:avLst/>
          </a:prstGeom>
        </p:spPr>
      </p:pic>
      <p:sp>
        <p:nvSpPr>
          <p:cNvPr id="7" name="Text Box 6"/>
          <p:cNvSpPr txBox="1"/>
          <p:nvPr/>
        </p:nvSpPr>
        <p:spPr>
          <a:xfrm>
            <a:off x="360045" y="5768340"/>
            <a:ext cx="328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200" hangingPunct="0">
              <a:lnSpc>
                <a:spcPct val="90000"/>
              </a:lnSpc>
              <a:spcBef>
                <a:spcPts val="2250"/>
              </a:spcBef>
            </a:pPr>
            <a:r>
              <a:rPr lang="zh-CN" altLang="en-US" sz="2000" kern="0">
                <a:solidFill>
                  <a:srgbClr val="000000"/>
                </a:solidFill>
                <a:latin typeface=".AppleSystemUIFont Regular" charset="0"/>
                <a:ea typeface=".AppleSystemUIFont Regular" charset="0"/>
                <a:sym typeface="Helvetica Neue" panose="02000503000000020004"/>
              </a:rPr>
              <a:t>帮我开个张吧，求求你了！</a:t>
            </a:r>
          </a:p>
        </p:txBody>
      </p:sp>
      <p:pic>
        <p:nvPicPr>
          <p:cNvPr id="3" name="Picture 2" descr="Screenshot 2023-03-16 at 19.11.25"/>
          <p:cNvPicPr>
            <a:picLocks noChangeAspect="1"/>
          </p:cNvPicPr>
          <p:nvPr/>
        </p:nvPicPr>
        <p:blipFill>
          <a:blip r:embed="rId5"/>
          <a:srcRect t="10147" b="16302"/>
          <a:stretch>
            <a:fillRect/>
          </a:stretch>
        </p:blipFill>
        <p:spPr>
          <a:xfrm>
            <a:off x="3890328" y="2237740"/>
            <a:ext cx="4400868" cy="47158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998925" y="3285718"/>
            <a:ext cx="2701018" cy="493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200" hangingPunct="0">
              <a:lnSpc>
                <a:spcPct val="70000"/>
              </a:lnSpc>
            </a:pPr>
            <a:r>
              <a:rPr lang="en-US" altLang="zh-CN" sz="3600" b="1" kern="0" dirty="0">
                <a:solidFill>
                  <a:srgbClr val="000000"/>
                </a:solidFill>
                <a:latin typeface="微软雅黑"/>
                <a:ea typeface="微软雅黑"/>
                <a:sym typeface="Helvetica Neue" panose="02000503000000020004"/>
              </a:rPr>
              <a:t>Q &amp; 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push dir="u"/>
      </p:transition>
    </mc:Choice>
    <mc:Fallback xmlns="">
      <p:transition spd="slow">
        <p:push dir="u"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heme/theme1.xml><?xml version="1.0" encoding="utf-8"?>
<a:theme xmlns:a="http://schemas.openxmlformats.org/drawingml/2006/main" name="2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3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4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5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6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7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8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9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0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2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0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 panose="02000503000000020004"/>
            <a:ea typeface="Helvetica Neue Medium" panose="02000503000000020004"/>
            <a:cs typeface="Helvetica Neue Medium" panose="02000503000000020004"/>
            <a:sym typeface="Helvetica Neue Medium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400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 panose="020005030000000200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rgbClr val="FFFFFF"/>
        </a:lnRef>
        <a:fillRef idx="0">
          <a:srgbClr val="FFFFFF"/>
        </a:fillRef>
        <a:effectRef idx="0">
          <a:srgbClr val="FFFFFF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9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7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6_自定义设计方案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969</TotalTime>
  <Words>2454</Words>
  <Application>Microsoft Office PowerPoint</Application>
  <PresentationFormat>宽屏</PresentationFormat>
  <Paragraphs>407</Paragraphs>
  <Slides>55</Slides>
  <Notes>3</Notes>
  <HiddenSlides>4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18</vt:i4>
      </vt:variant>
      <vt:variant>
        <vt:lpstr>幻灯片标题</vt:lpstr>
      </vt:variant>
      <vt:variant>
        <vt:i4>55</vt:i4>
      </vt:variant>
    </vt:vector>
  </HeadingPairs>
  <TitlesOfParts>
    <vt:vector size="90" baseType="lpstr">
      <vt:lpstr>.AppleSystemUIFont Regular</vt:lpstr>
      <vt:lpstr>Alibaba PuHuiTi Bold</vt:lpstr>
      <vt:lpstr>Arial Regular</vt:lpstr>
      <vt:lpstr>Heiti SC Medium</vt:lpstr>
      <vt:lpstr>Helvetica Neue</vt:lpstr>
      <vt:lpstr>LingWai TC</vt:lpstr>
      <vt:lpstr>PingFang SC Regular</vt:lpstr>
      <vt:lpstr>Microsoft YaHei</vt:lpstr>
      <vt:lpstr>Microsoft YaHei</vt:lpstr>
      <vt:lpstr>Arial</vt:lpstr>
      <vt:lpstr>Arial Bold</vt:lpstr>
      <vt:lpstr>Calibri</vt:lpstr>
      <vt:lpstr>Cambria Math</vt:lpstr>
      <vt:lpstr>Hack Nerd Font</vt:lpstr>
      <vt:lpstr>Hack Nerd Font Bold</vt:lpstr>
      <vt:lpstr>Hack Nerd Font Regular</vt:lpstr>
      <vt:lpstr>Wingdings</vt:lpstr>
      <vt:lpstr>2_Office 主题</vt:lpstr>
      <vt:lpstr>1_Office 主题</vt:lpstr>
      <vt:lpstr>12_自定义设计方案</vt:lpstr>
      <vt:lpstr>13_自定义设计方案</vt:lpstr>
      <vt:lpstr>14_自定义设计方案</vt:lpstr>
      <vt:lpstr>15_自定义设计方案</vt:lpstr>
      <vt:lpstr>16_自定义设计方案</vt:lpstr>
      <vt:lpstr>17_自定义设计方案</vt:lpstr>
      <vt:lpstr>18_自定义设计方案</vt:lpstr>
      <vt:lpstr>19_自定义设计方案</vt:lpstr>
      <vt:lpstr>20_自定义设计方案</vt:lpstr>
      <vt:lpstr>21_自定义设计方案</vt:lpstr>
      <vt:lpstr>10_自定义设计方案</vt:lpstr>
      <vt:lpstr>21_BasicWhite</vt:lpstr>
      <vt:lpstr>9_自定义设计方案</vt:lpstr>
      <vt:lpstr>7_自定义设计方案</vt:lpstr>
      <vt:lpstr>6_自定义设计方案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hfy</dc:creator>
  <cp:lastModifiedBy>Hilbert Kong</cp:lastModifiedBy>
  <cp:revision>186</cp:revision>
  <dcterms:created xsi:type="dcterms:W3CDTF">2021-12-31T08:49:00Z</dcterms:created>
  <dcterms:modified xsi:type="dcterms:W3CDTF">2024-03-15T21:52:54Z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2052-3.9.6.6441</vt:lpwstr>
  </property>
</Properties>
</file>